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76" r:id="rId4"/>
    <p:sldId id="275" r:id="rId5"/>
    <p:sldId id="271" r:id="rId6"/>
    <p:sldId id="274" r:id="rId7"/>
    <p:sldId id="269" r:id="rId8"/>
    <p:sldId id="270" r:id="rId9"/>
    <p:sldId id="262" r:id="rId10"/>
    <p:sldId id="264" r:id="rId11"/>
    <p:sldId id="266" r:id="rId12"/>
    <p:sldId id="268" r:id="rId13"/>
  </p:sldIdLst>
  <p:sldSz cx="12192000" cy="6858000"/>
  <p:notesSz cx="6858000" cy="9144000"/>
  <p:defaultTextStyle>
    <a:defPPr>
      <a:defRPr lang="en-N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00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46"/>
    <p:restoredTop sz="95884"/>
  </p:normalViewPr>
  <p:slideViewPr>
    <p:cSldViewPr snapToGrid="0">
      <p:cViewPr varScale="1">
        <p:scale>
          <a:sx n="96" d="100"/>
          <a:sy n="96" d="100"/>
        </p:scale>
        <p:origin x="184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8A0F70-8E2B-4B61-ABDE-462297E2FC25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1290C1C-FA7B-4085-9EC1-1140E69C9B2C}">
      <dgm:prSet/>
      <dgm:spPr/>
      <dgm:t>
        <a:bodyPr/>
        <a:lstStyle/>
        <a:p>
          <a:r>
            <a:rPr lang="en-GB" b="1" i="0"/>
            <a:t>Data Preparation</a:t>
          </a:r>
          <a:endParaRPr lang="en-US"/>
        </a:p>
      </dgm:t>
    </dgm:pt>
    <dgm:pt modelId="{BC3E38AD-8886-474A-8E71-BFCFD3580668}" type="parTrans" cxnId="{41A0C679-3DB9-4019-9547-9A471C1AE964}">
      <dgm:prSet/>
      <dgm:spPr/>
      <dgm:t>
        <a:bodyPr/>
        <a:lstStyle/>
        <a:p>
          <a:endParaRPr lang="en-US"/>
        </a:p>
      </dgm:t>
    </dgm:pt>
    <dgm:pt modelId="{A331B96D-4AE2-4AFB-8F31-48B7E3843AD1}" type="sibTrans" cxnId="{41A0C679-3DB9-4019-9547-9A471C1AE964}">
      <dgm:prSet/>
      <dgm:spPr/>
      <dgm:t>
        <a:bodyPr/>
        <a:lstStyle/>
        <a:p>
          <a:endParaRPr lang="en-US"/>
        </a:p>
      </dgm:t>
    </dgm:pt>
    <dgm:pt modelId="{EFC3518C-D62B-4D23-B024-80A288E0CB0F}">
      <dgm:prSet/>
      <dgm:spPr/>
      <dgm:t>
        <a:bodyPr/>
        <a:lstStyle/>
        <a:p>
          <a:r>
            <a:rPr lang="en-GB"/>
            <a:t>EDA on selected datasets</a:t>
          </a:r>
          <a:endParaRPr lang="en-US"/>
        </a:p>
      </dgm:t>
    </dgm:pt>
    <dgm:pt modelId="{0B131735-6BB0-4319-ACF5-3103014844F9}" type="parTrans" cxnId="{04CD6CBB-6BB2-4D7A-8265-A7612900011F}">
      <dgm:prSet/>
      <dgm:spPr/>
      <dgm:t>
        <a:bodyPr/>
        <a:lstStyle/>
        <a:p>
          <a:endParaRPr lang="en-US"/>
        </a:p>
      </dgm:t>
    </dgm:pt>
    <dgm:pt modelId="{C23025E2-7F9D-4E1B-A71D-CB6FE9505F3E}" type="sibTrans" cxnId="{04CD6CBB-6BB2-4D7A-8265-A7612900011F}">
      <dgm:prSet/>
      <dgm:spPr/>
      <dgm:t>
        <a:bodyPr/>
        <a:lstStyle/>
        <a:p>
          <a:endParaRPr lang="en-US"/>
        </a:p>
      </dgm:t>
    </dgm:pt>
    <dgm:pt modelId="{45451D24-7FD1-4B62-AB51-9AF172100807}">
      <dgm:prSet/>
      <dgm:spPr/>
      <dgm:t>
        <a:bodyPr/>
        <a:lstStyle/>
        <a:p>
          <a:r>
            <a:rPr lang="en-GB" b="0" i="0" dirty="0"/>
            <a:t>Merged datasets to create a comprehensive performance dataset.</a:t>
          </a:r>
          <a:endParaRPr lang="en-US" dirty="0"/>
        </a:p>
      </dgm:t>
    </dgm:pt>
    <dgm:pt modelId="{1BF5593D-F2C8-4796-8AD9-BE33DBCF6860}" type="parTrans" cxnId="{DA9228BD-97DC-44A2-9D0A-A6D1F9B7C141}">
      <dgm:prSet/>
      <dgm:spPr/>
      <dgm:t>
        <a:bodyPr/>
        <a:lstStyle/>
        <a:p>
          <a:endParaRPr lang="en-US"/>
        </a:p>
      </dgm:t>
    </dgm:pt>
    <dgm:pt modelId="{141CF739-7D27-4813-9D4A-B1493905878C}" type="sibTrans" cxnId="{DA9228BD-97DC-44A2-9D0A-A6D1F9B7C141}">
      <dgm:prSet/>
      <dgm:spPr/>
      <dgm:t>
        <a:bodyPr/>
        <a:lstStyle/>
        <a:p>
          <a:endParaRPr lang="en-US"/>
        </a:p>
      </dgm:t>
    </dgm:pt>
    <dgm:pt modelId="{5D548CAC-9C32-417F-9445-989362C6CA98}">
      <dgm:prSet/>
      <dgm:spPr/>
      <dgm:t>
        <a:bodyPr/>
        <a:lstStyle/>
        <a:p>
          <a:r>
            <a:rPr lang="en-GB" b="0" i="0" dirty="0"/>
            <a:t>Calculated total races, total wins, and win rates for each driver.</a:t>
          </a:r>
          <a:endParaRPr lang="en-US" dirty="0"/>
        </a:p>
      </dgm:t>
    </dgm:pt>
    <dgm:pt modelId="{410DFBC2-D549-4858-9D52-D4A201EA9930}" type="parTrans" cxnId="{B3FA7B0A-B82F-4D87-9015-F3DD50AF9287}">
      <dgm:prSet/>
      <dgm:spPr/>
      <dgm:t>
        <a:bodyPr/>
        <a:lstStyle/>
        <a:p>
          <a:endParaRPr lang="en-US"/>
        </a:p>
      </dgm:t>
    </dgm:pt>
    <dgm:pt modelId="{D4A463C5-0245-4643-B513-8D82ECB0DA87}" type="sibTrans" cxnId="{B3FA7B0A-B82F-4D87-9015-F3DD50AF9287}">
      <dgm:prSet/>
      <dgm:spPr/>
      <dgm:t>
        <a:bodyPr/>
        <a:lstStyle/>
        <a:p>
          <a:endParaRPr lang="en-US"/>
        </a:p>
      </dgm:t>
    </dgm:pt>
    <dgm:pt modelId="{927847CD-D929-4C47-9609-3AF249813BEF}">
      <dgm:prSet/>
      <dgm:spPr/>
      <dgm:t>
        <a:bodyPr/>
        <a:lstStyle/>
        <a:p>
          <a:r>
            <a:rPr lang="en-NG"/>
            <a:t>Calculated Top 10 drivers by points and season</a:t>
          </a:r>
          <a:endParaRPr lang="en-US"/>
        </a:p>
      </dgm:t>
    </dgm:pt>
    <dgm:pt modelId="{8E0791CA-3344-4528-A88C-5E54B59F21E4}" type="parTrans" cxnId="{47A32C6B-6E5F-4F30-B4B0-0DD2E8AFB11D}">
      <dgm:prSet/>
      <dgm:spPr/>
      <dgm:t>
        <a:bodyPr/>
        <a:lstStyle/>
        <a:p>
          <a:endParaRPr lang="en-US"/>
        </a:p>
      </dgm:t>
    </dgm:pt>
    <dgm:pt modelId="{DEF64A78-D49F-44EB-82B1-5A510CF7556F}" type="sibTrans" cxnId="{47A32C6B-6E5F-4F30-B4B0-0DD2E8AFB11D}">
      <dgm:prSet/>
      <dgm:spPr/>
      <dgm:t>
        <a:bodyPr/>
        <a:lstStyle/>
        <a:p>
          <a:endParaRPr lang="en-US"/>
        </a:p>
      </dgm:t>
    </dgm:pt>
    <dgm:pt modelId="{8268E5AE-D2EC-4E4C-A2AA-5848E48C54B3}">
      <dgm:prSet/>
      <dgm:spPr/>
      <dgm:t>
        <a:bodyPr/>
        <a:lstStyle/>
        <a:p>
          <a:r>
            <a:rPr lang="en-NG"/>
            <a:t>Calculated Top 10 constructor by points and season</a:t>
          </a:r>
          <a:endParaRPr lang="en-US"/>
        </a:p>
      </dgm:t>
    </dgm:pt>
    <dgm:pt modelId="{F150E6B2-A9F1-4577-A83F-44049325DBD9}" type="parTrans" cxnId="{1D2D0DE0-B05A-48E3-B085-A04A19902986}">
      <dgm:prSet/>
      <dgm:spPr/>
      <dgm:t>
        <a:bodyPr/>
        <a:lstStyle/>
        <a:p>
          <a:endParaRPr lang="en-US"/>
        </a:p>
      </dgm:t>
    </dgm:pt>
    <dgm:pt modelId="{42C36E51-BC15-47A1-BC54-B173EA4C57D0}" type="sibTrans" cxnId="{1D2D0DE0-B05A-48E3-B085-A04A19902986}">
      <dgm:prSet/>
      <dgm:spPr/>
      <dgm:t>
        <a:bodyPr/>
        <a:lstStyle/>
        <a:p>
          <a:endParaRPr lang="en-US"/>
        </a:p>
      </dgm:t>
    </dgm:pt>
    <dgm:pt modelId="{09C675A7-09FD-453E-AAE5-2186ECB2B8F3}">
      <dgm:prSet/>
      <dgm:spPr/>
      <dgm:t>
        <a:bodyPr/>
        <a:lstStyle/>
        <a:p>
          <a:r>
            <a:rPr lang="en-NG" dirty="0"/>
            <a:t>Correlation matrices for Results and C</a:t>
          </a:r>
          <a:r>
            <a:rPr lang="en-GB" dirty="0"/>
            <a:t>o</a:t>
          </a:r>
          <a:r>
            <a:rPr lang="en-NG" dirty="0"/>
            <a:t>nstructor dataset</a:t>
          </a:r>
          <a:endParaRPr lang="en-US" dirty="0"/>
        </a:p>
      </dgm:t>
    </dgm:pt>
    <dgm:pt modelId="{120F898B-61CE-49B4-92FD-9AA981C4EB9D}" type="parTrans" cxnId="{3BBA148D-1E48-45EB-8E29-2DE453C06309}">
      <dgm:prSet/>
      <dgm:spPr/>
      <dgm:t>
        <a:bodyPr/>
        <a:lstStyle/>
        <a:p>
          <a:endParaRPr lang="en-US"/>
        </a:p>
      </dgm:t>
    </dgm:pt>
    <dgm:pt modelId="{AB03D769-8808-4C2E-B2BF-CE37C8E909E9}" type="sibTrans" cxnId="{3BBA148D-1E48-45EB-8E29-2DE453C06309}">
      <dgm:prSet/>
      <dgm:spPr/>
      <dgm:t>
        <a:bodyPr/>
        <a:lstStyle/>
        <a:p>
          <a:endParaRPr lang="en-US"/>
        </a:p>
      </dgm:t>
    </dgm:pt>
    <dgm:pt modelId="{ED48AD4F-C463-4531-A09D-85AB5CD67E2C}">
      <dgm:prSet/>
      <dgm:spPr/>
      <dgm:t>
        <a:bodyPr/>
        <a:lstStyle/>
        <a:p>
          <a:r>
            <a:rPr lang="en-NG" b="0" i="0" dirty="0"/>
            <a:t>Features for regression model</a:t>
          </a:r>
          <a:endParaRPr lang="en-US" dirty="0"/>
        </a:p>
      </dgm:t>
    </dgm:pt>
    <dgm:pt modelId="{B9614795-F2EA-40DA-8894-2DB32F143105}" type="parTrans" cxnId="{E4714C85-6254-406B-8944-67887C8C2D60}">
      <dgm:prSet/>
      <dgm:spPr/>
      <dgm:t>
        <a:bodyPr/>
        <a:lstStyle/>
        <a:p>
          <a:endParaRPr lang="en-US"/>
        </a:p>
      </dgm:t>
    </dgm:pt>
    <dgm:pt modelId="{28E1B368-229F-4E0F-B83E-3CA5A2BB1600}" type="sibTrans" cxnId="{E4714C85-6254-406B-8944-67887C8C2D60}">
      <dgm:prSet/>
      <dgm:spPr/>
      <dgm:t>
        <a:bodyPr/>
        <a:lstStyle/>
        <a:p>
          <a:endParaRPr lang="en-US"/>
        </a:p>
      </dgm:t>
    </dgm:pt>
    <dgm:pt modelId="{78544377-0271-2644-920F-9D6C18273091}" type="pres">
      <dgm:prSet presAssocID="{8A8A0F70-8E2B-4B61-ABDE-462297E2FC25}" presName="cycle" presStyleCnt="0">
        <dgm:presLayoutVars>
          <dgm:dir/>
          <dgm:resizeHandles val="exact"/>
        </dgm:presLayoutVars>
      </dgm:prSet>
      <dgm:spPr/>
    </dgm:pt>
    <dgm:pt modelId="{66308EB2-9FAC-DA4D-AF50-5183BA32D3ED}" type="pres">
      <dgm:prSet presAssocID="{E1290C1C-FA7B-4085-9EC1-1140E69C9B2C}" presName="node" presStyleLbl="revTx" presStyleIdx="0" presStyleCnt="1" custRadScaleRad="5039373" custRadScaleInc="14959">
        <dgm:presLayoutVars>
          <dgm:bulletEnabled val="1"/>
        </dgm:presLayoutVars>
      </dgm:prSet>
      <dgm:spPr/>
    </dgm:pt>
  </dgm:ptLst>
  <dgm:cxnLst>
    <dgm:cxn modelId="{B3FA7B0A-B82F-4D87-9015-F3DD50AF9287}" srcId="{E1290C1C-FA7B-4085-9EC1-1140E69C9B2C}" destId="{5D548CAC-9C32-417F-9445-989362C6CA98}" srcOrd="2" destOrd="0" parTransId="{410DFBC2-D549-4858-9D52-D4A201EA9930}" sibTransId="{D4A463C5-0245-4643-B513-8D82ECB0DA87}"/>
    <dgm:cxn modelId="{CFAA9637-12EF-D343-AA40-1EA5C5E81564}" type="presOf" srcId="{09C675A7-09FD-453E-AAE5-2186ECB2B8F3}" destId="{66308EB2-9FAC-DA4D-AF50-5183BA32D3ED}" srcOrd="0" destOrd="6" presId="urn:microsoft.com/office/officeart/2005/8/layout/cycle1"/>
    <dgm:cxn modelId="{3C53EC3D-D009-4D4A-AF6B-E7A7111C5845}" type="presOf" srcId="{8A8A0F70-8E2B-4B61-ABDE-462297E2FC25}" destId="{78544377-0271-2644-920F-9D6C18273091}" srcOrd="0" destOrd="0" presId="urn:microsoft.com/office/officeart/2005/8/layout/cycle1"/>
    <dgm:cxn modelId="{E33FA952-D48E-2040-B87D-6FD31BBC20AD}" type="presOf" srcId="{927847CD-D929-4C47-9609-3AF249813BEF}" destId="{66308EB2-9FAC-DA4D-AF50-5183BA32D3ED}" srcOrd="0" destOrd="4" presId="urn:microsoft.com/office/officeart/2005/8/layout/cycle1"/>
    <dgm:cxn modelId="{145B3B61-863C-B543-8333-4CD8BB46D398}" type="presOf" srcId="{45451D24-7FD1-4B62-AB51-9AF172100807}" destId="{66308EB2-9FAC-DA4D-AF50-5183BA32D3ED}" srcOrd="0" destOrd="2" presId="urn:microsoft.com/office/officeart/2005/8/layout/cycle1"/>
    <dgm:cxn modelId="{47A32C6B-6E5F-4F30-B4B0-0DD2E8AFB11D}" srcId="{E1290C1C-FA7B-4085-9EC1-1140E69C9B2C}" destId="{927847CD-D929-4C47-9609-3AF249813BEF}" srcOrd="3" destOrd="0" parTransId="{8E0791CA-3344-4528-A88C-5E54B59F21E4}" sibTransId="{DEF64A78-D49F-44EB-82B1-5A510CF7556F}"/>
    <dgm:cxn modelId="{E96ACD77-A75C-C44F-B0BB-08ECB9C0FA17}" type="presOf" srcId="{8268E5AE-D2EC-4E4C-A2AA-5848E48C54B3}" destId="{66308EB2-9FAC-DA4D-AF50-5183BA32D3ED}" srcOrd="0" destOrd="5" presId="urn:microsoft.com/office/officeart/2005/8/layout/cycle1"/>
    <dgm:cxn modelId="{41A0C679-3DB9-4019-9547-9A471C1AE964}" srcId="{8A8A0F70-8E2B-4B61-ABDE-462297E2FC25}" destId="{E1290C1C-FA7B-4085-9EC1-1140E69C9B2C}" srcOrd="0" destOrd="0" parTransId="{BC3E38AD-8886-474A-8E71-BFCFD3580668}" sibTransId="{A331B96D-4AE2-4AFB-8F31-48B7E3843AD1}"/>
    <dgm:cxn modelId="{E4714C85-6254-406B-8944-67887C8C2D60}" srcId="{E1290C1C-FA7B-4085-9EC1-1140E69C9B2C}" destId="{ED48AD4F-C463-4531-A09D-85AB5CD67E2C}" srcOrd="6" destOrd="0" parTransId="{B9614795-F2EA-40DA-8894-2DB32F143105}" sibTransId="{28E1B368-229F-4E0F-B83E-3CA5A2BB1600}"/>
    <dgm:cxn modelId="{3BBA148D-1E48-45EB-8E29-2DE453C06309}" srcId="{E1290C1C-FA7B-4085-9EC1-1140E69C9B2C}" destId="{09C675A7-09FD-453E-AAE5-2186ECB2B8F3}" srcOrd="5" destOrd="0" parTransId="{120F898B-61CE-49B4-92FD-9AA981C4EB9D}" sibTransId="{AB03D769-8808-4C2E-B2BF-CE37C8E909E9}"/>
    <dgm:cxn modelId="{7ED51B8D-35BE-F64D-93BF-C0AE3315688D}" type="presOf" srcId="{5D548CAC-9C32-417F-9445-989362C6CA98}" destId="{66308EB2-9FAC-DA4D-AF50-5183BA32D3ED}" srcOrd="0" destOrd="3" presId="urn:microsoft.com/office/officeart/2005/8/layout/cycle1"/>
    <dgm:cxn modelId="{04CD6CBB-6BB2-4D7A-8265-A7612900011F}" srcId="{E1290C1C-FA7B-4085-9EC1-1140E69C9B2C}" destId="{EFC3518C-D62B-4D23-B024-80A288E0CB0F}" srcOrd="0" destOrd="0" parTransId="{0B131735-6BB0-4319-ACF5-3103014844F9}" sibTransId="{C23025E2-7F9D-4E1B-A71D-CB6FE9505F3E}"/>
    <dgm:cxn modelId="{DA9228BD-97DC-44A2-9D0A-A6D1F9B7C141}" srcId="{E1290C1C-FA7B-4085-9EC1-1140E69C9B2C}" destId="{45451D24-7FD1-4B62-AB51-9AF172100807}" srcOrd="1" destOrd="0" parTransId="{1BF5593D-F2C8-4796-8AD9-BE33DBCF6860}" sibTransId="{141CF739-7D27-4813-9D4A-B1493905878C}"/>
    <dgm:cxn modelId="{83F7C1C6-47EE-3D48-A42F-F4D2B28D6D6B}" type="presOf" srcId="{E1290C1C-FA7B-4085-9EC1-1140E69C9B2C}" destId="{66308EB2-9FAC-DA4D-AF50-5183BA32D3ED}" srcOrd="0" destOrd="0" presId="urn:microsoft.com/office/officeart/2005/8/layout/cycle1"/>
    <dgm:cxn modelId="{99E7FCC7-4B10-D744-97DF-082307123C6F}" type="presOf" srcId="{ED48AD4F-C463-4531-A09D-85AB5CD67E2C}" destId="{66308EB2-9FAC-DA4D-AF50-5183BA32D3ED}" srcOrd="0" destOrd="7" presId="urn:microsoft.com/office/officeart/2005/8/layout/cycle1"/>
    <dgm:cxn modelId="{1F991ADA-9D65-0142-88AC-ED4F74F85F2E}" type="presOf" srcId="{EFC3518C-D62B-4D23-B024-80A288E0CB0F}" destId="{66308EB2-9FAC-DA4D-AF50-5183BA32D3ED}" srcOrd="0" destOrd="1" presId="urn:microsoft.com/office/officeart/2005/8/layout/cycle1"/>
    <dgm:cxn modelId="{1D2D0DE0-B05A-48E3-B085-A04A19902986}" srcId="{E1290C1C-FA7B-4085-9EC1-1140E69C9B2C}" destId="{8268E5AE-D2EC-4E4C-A2AA-5848E48C54B3}" srcOrd="4" destOrd="0" parTransId="{F150E6B2-A9F1-4577-A83F-44049325DBD9}" sibTransId="{42C36E51-BC15-47A1-BC54-B173EA4C57D0}"/>
    <dgm:cxn modelId="{5FB1CE1E-092B-E34D-BE5A-5C31D6C8203E}" type="presParOf" srcId="{78544377-0271-2644-920F-9D6C18273091}" destId="{66308EB2-9FAC-DA4D-AF50-5183BA32D3ED}" srcOrd="0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6771BA-17DD-4B8C-B41F-82D3C6DA614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5FB742F2-73AD-4EEB-9242-21391A7C4A2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 dirty="0"/>
            <a:t>The linear regression model provides insights into factors influencing win rates. </a:t>
          </a:r>
          <a:endParaRPr lang="en-US" sz="1800" dirty="0"/>
        </a:p>
      </dgm:t>
    </dgm:pt>
    <dgm:pt modelId="{85075E0E-B39C-489B-90C6-1B4867E26397}" type="parTrans" cxnId="{ABA0BCB2-9A1F-4B5C-A9B4-F410188F6F46}">
      <dgm:prSet/>
      <dgm:spPr/>
      <dgm:t>
        <a:bodyPr/>
        <a:lstStyle/>
        <a:p>
          <a:endParaRPr lang="en-US"/>
        </a:p>
      </dgm:t>
    </dgm:pt>
    <dgm:pt modelId="{5F7B347F-F5D4-4A87-AB77-3181F283F15B}" type="sibTrans" cxnId="{ABA0BCB2-9A1F-4B5C-A9B4-F410188F6F46}">
      <dgm:prSet/>
      <dgm:spPr/>
      <dgm:t>
        <a:bodyPr/>
        <a:lstStyle/>
        <a:p>
          <a:endParaRPr lang="en-US"/>
        </a:p>
      </dgm:t>
    </dgm:pt>
    <dgm:pt modelId="{BD67F4FC-C580-48B1-B030-411E2095FB7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 dirty="0"/>
            <a:t>Total wins and constructor points have a significant impact on win rates. </a:t>
          </a:r>
          <a:endParaRPr lang="en-US" sz="1800" dirty="0"/>
        </a:p>
      </dgm:t>
    </dgm:pt>
    <dgm:pt modelId="{C47734D5-7EEE-45CD-B6B0-A5080772931B}" type="parTrans" cxnId="{C4C2C2FC-12A0-4E77-9F17-345ED10EEFC1}">
      <dgm:prSet/>
      <dgm:spPr/>
      <dgm:t>
        <a:bodyPr/>
        <a:lstStyle/>
        <a:p>
          <a:endParaRPr lang="en-US"/>
        </a:p>
      </dgm:t>
    </dgm:pt>
    <dgm:pt modelId="{DA375A46-B345-4B47-B554-B58B5DE92EE0}" type="sibTrans" cxnId="{C4C2C2FC-12A0-4E77-9F17-345ED10EEFC1}">
      <dgm:prSet/>
      <dgm:spPr/>
      <dgm:t>
        <a:bodyPr/>
        <a:lstStyle/>
        <a:p>
          <a:endParaRPr lang="en-US"/>
        </a:p>
      </dgm:t>
    </dgm:pt>
    <dgm:pt modelId="{AD3CDE98-8572-43B0-9067-2A789BF23A1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 dirty="0"/>
            <a:t>The model can be further improved with additional features and  advanced modelling techniques.</a:t>
          </a:r>
          <a:br>
            <a:rPr lang="en-GB" sz="1800" dirty="0"/>
          </a:br>
          <a:endParaRPr lang="en-US" sz="1800" dirty="0"/>
        </a:p>
      </dgm:t>
    </dgm:pt>
    <dgm:pt modelId="{CEEA2724-0B35-4122-8369-D793A827BF45}" type="parTrans" cxnId="{5CA91705-CD85-4C33-A99B-1A3B4EE908DD}">
      <dgm:prSet/>
      <dgm:spPr/>
      <dgm:t>
        <a:bodyPr/>
        <a:lstStyle/>
        <a:p>
          <a:endParaRPr lang="en-US"/>
        </a:p>
      </dgm:t>
    </dgm:pt>
    <dgm:pt modelId="{79A95176-5B29-401C-9846-495A646F3ED6}" type="sibTrans" cxnId="{5CA91705-CD85-4C33-A99B-1A3B4EE908DD}">
      <dgm:prSet/>
      <dgm:spPr/>
      <dgm:t>
        <a:bodyPr/>
        <a:lstStyle/>
        <a:p>
          <a:endParaRPr lang="en-US"/>
        </a:p>
      </dgm:t>
    </dgm:pt>
    <dgm:pt modelId="{67A90D18-4F80-4B52-AC21-12A139CA2BE2}" type="pres">
      <dgm:prSet presAssocID="{4A6771BA-17DD-4B8C-B41F-82D3C6DA6141}" presName="root" presStyleCnt="0">
        <dgm:presLayoutVars>
          <dgm:dir/>
          <dgm:resizeHandles val="exact"/>
        </dgm:presLayoutVars>
      </dgm:prSet>
      <dgm:spPr/>
    </dgm:pt>
    <dgm:pt modelId="{72E766ED-830A-4FA7-BA49-7058D24CD63B}" type="pres">
      <dgm:prSet presAssocID="{5FB742F2-73AD-4EEB-9242-21391A7C4A21}" presName="compNode" presStyleCnt="0"/>
      <dgm:spPr/>
    </dgm:pt>
    <dgm:pt modelId="{06DE6F10-75E8-43FE-817E-895877D6A273}" type="pres">
      <dgm:prSet presAssocID="{5FB742F2-73AD-4EEB-9242-21391A7C4A2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366F2E37-B567-43AD-B165-F7E1CDEF0A0C}" type="pres">
      <dgm:prSet presAssocID="{5FB742F2-73AD-4EEB-9242-21391A7C4A21}" presName="spaceRect" presStyleCnt="0"/>
      <dgm:spPr/>
    </dgm:pt>
    <dgm:pt modelId="{EA76E809-1857-4675-9B27-99A56624D260}" type="pres">
      <dgm:prSet presAssocID="{5FB742F2-73AD-4EEB-9242-21391A7C4A21}" presName="textRect" presStyleLbl="revTx" presStyleIdx="0" presStyleCnt="3" custLinFactNeighborX="4990" custLinFactNeighborY="-19185">
        <dgm:presLayoutVars>
          <dgm:chMax val="1"/>
          <dgm:chPref val="1"/>
        </dgm:presLayoutVars>
      </dgm:prSet>
      <dgm:spPr/>
    </dgm:pt>
    <dgm:pt modelId="{C8FCDFC1-5866-4F00-B4B0-F05B08089B7E}" type="pres">
      <dgm:prSet presAssocID="{5F7B347F-F5D4-4A87-AB77-3181F283F15B}" presName="sibTrans" presStyleCnt="0"/>
      <dgm:spPr/>
    </dgm:pt>
    <dgm:pt modelId="{FD28A2C2-862F-416A-A67D-11E9A8964C4B}" type="pres">
      <dgm:prSet presAssocID="{BD67F4FC-C580-48B1-B030-411E2095FB76}" presName="compNode" presStyleCnt="0"/>
      <dgm:spPr/>
    </dgm:pt>
    <dgm:pt modelId="{AE531CD5-C9A1-446C-96D6-71A7067B1F5D}" type="pres">
      <dgm:prSet presAssocID="{BD67F4FC-C580-48B1-B030-411E2095FB7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4E81B4EB-931E-4FD7-95D9-445FC230311C}" type="pres">
      <dgm:prSet presAssocID="{BD67F4FC-C580-48B1-B030-411E2095FB76}" presName="spaceRect" presStyleCnt="0"/>
      <dgm:spPr/>
    </dgm:pt>
    <dgm:pt modelId="{12017D54-11CD-4F3B-90EE-D648C3C07D2F}" type="pres">
      <dgm:prSet presAssocID="{BD67F4FC-C580-48B1-B030-411E2095FB76}" presName="textRect" presStyleLbl="revTx" presStyleIdx="1" presStyleCnt="3" custLinFactNeighborY="-19185">
        <dgm:presLayoutVars>
          <dgm:chMax val="1"/>
          <dgm:chPref val="1"/>
        </dgm:presLayoutVars>
      </dgm:prSet>
      <dgm:spPr/>
    </dgm:pt>
    <dgm:pt modelId="{5401425E-2A93-4B6D-A19E-647F5B356063}" type="pres">
      <dgm:prSet presAssocID="{DA375A46-B345-4B47-B554-B58B5DE92EE0}" presName="sibTrans" presStyleCnt="0"/>
      <dgm:spPr/>
    </dgm:pt>
    <dgm:pt modelId="{2DFED827-33D1-4227-A48D-1582453364DC}" type="pres">
      <dgm:prSet presAssocID="{AD3CDE98-8572-43B0-9067-2A789BF23A1B}" presName="compNode" presStyleCnt="0"/>
      <dgm:spPr/>
    </dgm:pt>
    <dgm:pt modelId="{C81E39A4-8113-4AC6-9143-479B2AB03882}" type="pres">
      <dgm:prSet presAssocID="{AD3CDE98-8572-43B0-9067-2A789BF23A1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3C728A28-9695-4F7D-9090-379C131C8228}" type="pres">
      <dgm:prSet presAssocID="{AD3CDE98-8572-43B0-9067-2A789BF23A1B}" presName="spaceRect" presStyleCnt="0"/>
      <dgm:spPr/>
    </dgm:pt>
    <dgm:pt modelId="{22FD43F8-45EE-47AE-B209-A6E4DB6F0937}" type="pres">
      <dgm:prSet presAssocID="{AD3CDE98-8572-43B0-9067-2A789BF23A1B}" presName="textRect" presStyleLbl="revTx" presStyleIdx="2" presStyleCnt="3" custLinFactNeighborY="-22517">
        <dgm:presLayoutVars>
          <dgm:chMax val="1"/>
          <dgm:chPref val="1"/>
        </dgm:presLayoutVars>
      </dgm:prSet>
      <dgm:spPr/>
    </dgm:pt>
  </dgm:ptLst>
  <dgm:cxnLst>
    <dgm:cxn modelId="{F855DB01-AECA-0741-878E-EFE09217410B}" type="presOf" srcId="{AD3CDE98-8572-43B0-9067-2A789BF23A1B}" destId="{22FD43F8-45EE-47AE-B209-A6E4DB6F0937}" srcOrd="0" destOrd="0" presId="urn:microsoft.com/office/officeart/2018/2/layout/IconLabelList"/>
    <dgm:cxn modelId="{5CA91705-CD85-4C33-A99B-1A3B4EE908DD}" srcId="{4A6771BA-17DD-4B8C-B41F-82D3C6DA6141}" destId="{AD3CDE98-8572-43B0-9067-2A789BF23A1B}" srcOrd="2" destOrd="0" parTransId="{CEEA2724-0B35-4122-8369-D793A827BF45}" sibTransId="{79A95176-5B29-401C-9846-495A646F3ED6}"/>
    <dgm:cxn modelId="{CB6FCF05-EC14-644D-9089-2F9407D482A3}" type="presOf" srcId="{4A6771BA-17DD-4B8C-B41F-82D3C6DA6141}" destId="{67A90D18-4F80-4B52-AC21-12A139CA2BE2}" srcOrd="0" destOrd="0" presId="urn:microsoft.com/office/officeart/2018/2/layout/IconLabelList"/>
    <dgm:cxn modelId="{3F18AB26-EC35-2F4F-A15C-EE796F764158}" type="presOf" srcId="{BD67F4FC-C580-48B1-B030-411E2095FB76}" destId="{12017D54-11CD-4F3B-90EE-D648C3C07D2F}" srcOrd="0" destOrd="0" presId="urn:microsoft.com/office/officeart/2018/2/layout/IconLabelList"/>
    <dgm:cxn modelId="{ABA0BCB2-9A1F-4B5C-A9B4-F410188F6F46}" srcId="{4A6771BA-17DD-4B8C-B41F-82D3C6DA6141}" destId="{5FB742F2-73AD-4EEB-9242-21391A7C4A21}" srcOrd="0" destOrd="0" parTransId="{85075E0E-B39C-489B-90C6-1B4867E26397}" sibTransId="{5F7B347F-F5D4-4A87-AB77-3181F283F15B}"/>
    <dgm:cxn modelId="{8931BBC3-C3ED-3543-885C-EFB2EDD8E255}" type="presOf" srcId="{5FB742F2-73AD-4EEB-9242-21391A7C4A21}" destId="{EA76E809-1857-4675-9B27-99A56624D260}" srcOrd="0" destOrd="0" presId="urn:microsoft.com/office/officeart/2018/2/layout/IconLabelList"/>
    <dgm:cxn modelId="{C4C2C2FC-12A0-4E77-9F17-345ED10EEFC1}" srcId="{4A6771BA-17DD-4B8C-B41F-82D3C6DA6141}" destId="{BD67F4FC-C580-48B1-B030-411E2095FB76}" srcOrd="1" destOrd="0" parTransId="{C47734D5-7EEE-45CD-B6B0-A5080772931B}" sibTransId="{DA375A46-B345-4B47-B554-B58B5DE92EE0}"/>
    <dgm:cxn modelId="{180545A4-5FF7-1042-9D8B-D50986447AC7}" type="presParOf" srcId="{67A90D18-4F80-4B52-AC21-12A139CA2BE2}" destId="{72E766ED-830A-4FA7-BA49-7058D24CD63B}" srcOrd="0" destOrd="0" presId="urn:microsoft.com/office/officeart/2018/2/layout/IconLabelList"/>
    <dgm:cxn modelId="{1899FCE8-EB44-294E-B176-C5E3839DF7F4}" type="presParOf" srcId="{72E766ED-830A-4FA7-BA49-7058D24CD63B}" destId="{06DE6F10-75E8-43FE-817E-895877D6A273}" srcOrd="0" destOrd="0" presId="urn:microsoft.com/office/officeart/2018/2/layout/IconLabelList"/>
    <dgm:cxn modelId="{6BE1F9C0-E94C-814F-B670-8DDAA1697776}" type="presParOf" srcId="{72E766ED-830A-4FA7-BA49-7058D24CD63B}" destId="{366F2E37-B567-43AD-B165-F7E1CDEF0A0C}" srcOrd="1" destOrd="0" presId="urn:microsoft.com/office/officeart/2018/2/layout/IconLabelList"/>
    <dgm:cxn modelId="{955EF878-9328-3841-8ECE-8F542166C89A}" type="presParOf" srcId="{72E766ED-830A-4FA7-BA49-7058D24CD63B}" destId="{EA76E809-1857-4675-9B27-99A56624D260}" srcOrd="2" destOrd="0" presId="urn:microsoft.com/office/officeart/2018/2/layout/IconLabelList"/>
    <dgm:cxn modelId="{29AB2217-8821-9F4C-A469-4949C213484B}" type="presParOf" srcId="{67A90D18-4F80-4B52-AC21-12A139CA2BE2}" destId="{C8FCDFC1-5866-4F00-B4B0-F05B08089B7E}" srcOrd="1" destOrd="0" presId="urn:microsoft.com/office/officeart/2018/2/layout/IconLabelList"/>
    <dgm:cxn modelId="{9FB7799B-6EC4-EE46-A2B7-E8717574801C}" type="presParOf" srcId="{67A90D18-4F80-4B52-AC21-12A139CA2BE2}" destId="{FD28A2C2-862F-416A-A67D-11E9A8964C4B}" srcOrd="2" destOrd="0" presId="urn:microsoft.com/office/officeart/2018/2/layout/IconLabelList"/>
    <dgm:cxn modelId="{D9E0B9AF-020E-8D41-B71F-1B35F983F82C}" type="presParOf" srcId="{FD28A2C2-862F-416A-A67D-11E9A8964C4B}" destId="{AE531CD5-C9A1-446C-96D6-71A7067B1F5D}" srcOrd="0" destOrd="0" presId="urn:microsoft.com/office/officeart/2018/2/layout/IconLabelList"/>
    <dgm:cxn modelId="{630ADB40-EED9-1F4B-98D4-32940C4E1FCB}" type="presParOf" srcId="{FD28A2C2-862F-416A-A67D-11E9A8964C4B}" destId="{4E81B4EB-931E-4FD7-95D9-445FC230311C}" srcOrd="1" destOrd="0" presId="urn:microsoft.com/office/officeart/2018/2/layout/IconLabelList"/>
    <dgm:cxn modelId="{6A17BB48-8B19-E94D-99B6-25AECE1A1624}" type="presParOf" srcId="{FD28A2C2-862F-416A-A67D-11E9A8964C4B}" destId="{12017D54-11CD-4F3B-90EE-D648C3C07D2F}" srcOrd="2" destOrd="0" presId="urn:microsoft.com/office/officeart/2018/2/layout/IconLabelList"/>
    <dgm:cxn modelId="{45E84B60-C49B-F644-B407-E7BCAA2F990D}" type="presParOf" srcId="{67A90D18-4F80-4B52-AC21-12A139CA2BE2}" destId="{5401425E-2A93-4B6D-A19E-647F5B356063}" srcOrd="3" destOrd="0" presId="urn:microsoft.com/office/officeart/2018/2/layout/IconLabelList"/>
    <dgm:cxn modelId="{E6E9BC5B-C628-8842-91CF-8F80F10264D8}" type="presParOf" srcId="{67A90D18-4F80-4B52-AC21-12A139CA2BE2}" destId="{2DFED827-33D1-4227-A48D-1582453364DC}" srcOrd="4" destOrd="0" presId="urn:microsoft.com/office/officeart/2018/2/layout/IconLabelList"/>
    <dgm:cxn modelId="{9D63BD9E-101C-A24B-B4E0-5CCD5BEF194D}" type="presParOf" srcId="{2DFED827-33D1-4227-A48D-1582453364DC}" destId="{C81E39A4-8113-4AC6-9143-479B2AB03882}" srcOrd="0" destOrd="0" presId="urn:microsoft.com/office/officeart/2018/2/layout/IconLabelList"/>
    <dgm:cxn modelId="{C3C8E4CD-FEAC-7748-985B-DD5280577A7B}" type="presParOf" srcId="{2DFED827-33D1-4227-A48D-1582453364DC}" destId="{3C728A28-9695-4F7D-9090-379C131C8228}" srcOrd="1" destOrd="0" presId="urn:microsoft.com/office/officeart/2018/2/layout/IconLabelList"/>
    <dgm:cxn modelId="{239E213F-B1EF-9245-B547-5F1596FCDEBA}" type="presParOf" srcId="{2DFED827-33D1-4227-A48D-1582453364DC}" destId="{22FD43F8-45EE-47AE-B209-A6E4DB6F093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308EB2-9FAC-DA4D-AF50-5183BA32D3ED}">
      <dsp:nvSpPr>
        <dsp:cNvPr id="0" name=""/>
        <dsp:cNvSpPr/>
      </dsp:nvSpPr>
      <dsp:spPr>
        <a:xfrm>
          <a:off x="393555" y="0"/>
          <a:ext cx="4404076" cy="44040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i="0" kern="1200"/>
            <a:t>Data Preparation</a:t>
          </a:r>
          <a:endParaRPr lang="en-US" sz="24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/>
            <a:t>EDA on selected datasets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b="0" i="0" kern="1200" dirty="0"/>
            <a:t>Merged datasets to create a comprehensive performance dataset.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b="0" i="0" kern="1200" dirty="0"/>
            <a:t>Calculated total races, total wins, and win rates for each driver.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G" sz="1900" kern="1200"/>
            <a:t>Calculated Top 10 drivers by points and season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G" sz="1900" kern="1200"/>
            <a:t>Calculated Top 10 constructor by points and season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G" sz="1900" kern="1200" dirty="0"/>
            <a:t>Correlation matrices for Results and C</a:t>
          </a:r>
          <a:r>
            <a:rPr lang="en-GB" sz="1900" kern="1200" dirty="0"/>
            <a:t>o</a:t>
          </a:r>
          <a:r>
            <a:rPr lang="en-NG" sz="1900" kern="1200" dirty="0"/>
            <a:t>nstructor dataset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G" sz="1900" b="0" i="0" kern="1200" dirty="0"/>
            <a:t>Features for regression model</a:t>
          </a:r>
          <a:endParaRPr lang="en-US" sz="1900" kern="1200" dirty="0"/>
        </a:p>
      </dsp:txBody>
      <dsp:txXfrm>
        <a:off x="393555" y="0"/>
        <a:ext cx="4404076" cy="44040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DE6F10-75E8-43FE-817E-895877D6A273}">
      <dsp:nvSpPr>
        <dsp:cNvPr id="0" name=""/>
        <dsp:cNvSpPr/>
      </dsp:nvSpPr>
      <dsp:spPr>
        <a:xfrm>
          <a:off x="742176" y="96708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76E809-1857-4675-9B27-99A56624D260}">
      <dsp:nvSpPr>
        <dsp:cNvPr id="0" name=""/>
        <dsp:cNvSpPr/>
      </dsp:nvSpPr>
      <dsp:spPr>
        <a:xfrm>
          <a:off x="336996" y="1015298"/>
          <a:ext cx="1800000" cy="2244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The linear regression model provides insights into factors influencing win rates. </a:t>
          </a:r>
          <a:endParaRPr lang="en-US" sz="1800" kern="1200" dirty="0"/>
        </a:p>
      </dsp:txBody>
      <dsp:txXfrm>
        <a:off x="336996" y="1015298"/>
        <a:ext cx="1800000" cy="2244662"/>
      </dsp:txXfrm>
    </dsp:sp>
    <dsp:sp modelId="{AE531CD5-C9A1-446C-96D6-71A7067B1F5D}">
      <dsp:nvSpPr>
        <dsp:cNvPr id="0" name=""/>
        <dsp:cNvSpPr/>
      </dsp:nvSpPr>
      <dsp:spPr>
        <a:xfrm>
          <a:off x="2857176" y="96708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017D54-11CD-4F3B-90EE-D648C3C07D2F}">
      <dsp:nvSpPr>
        <dsp:cNvPr id="0" name=""/>
        <dsp:cNvSpPr/>
      </dsp:nvSpPr>
      <dsp:spPr>
        <a:xfrm>
          <a:off x="2362176" y="1015298"/>
          <a:ext cx="1800000" cy="2244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Total wins and constructor points have a significant impact on win rates. </a:t>
          </a:r>
          <a:endParaRPr lang="en-US" sz="1800" kern="1200" dirty="0"/>
        </a:p>
      </dsp:txBody>
      <dsp:txXfrm>
        <a:off x="2362176" y="1015298"/>
        <a:ext cx="1800000" cy="2244662"/>
      </dsp:txXfrm>
    </dsp:sp>
    <dsp:sp modelId="{C81E39A4-8113-4AC6-9143-479B2AB03882}">
      <dsp:nvSpPr>
        <dsp:cNvPr id="0" name=""/>
        <dsp:cNvSpPr/>
      </dsp:nvSpPr>
      <dsp:spPr>
        <a:xfrm>
          <a:off x="4972176" y="96708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FD43F8-45EE-47AE-B209-A6E4DB6F0937}">
      <dsp:nvSpPr>
        <dsp:cNvPr id="0" name=""/>
        <dsp:cNvSpPr/>
      </dsp:nvSpPr>
      <dsp:spPr>
        <a:xfrm>
          <a:off x="4477176" y="940506"/>
          <a:ext cx="1800000" cy="2244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The model can be further improved with additional features and  advanced modelling techniques.</a:t>
          </a:r>
          <a:br>
            <a:rPr lang="en-GB" sz="1800" kern="1200" dirty="0"/>
          </a:br>
          <a:endParaRPr lang="en-US" sz="1800" kern="1200" dirty="0"/>
        </a:p>
      </dsp:txBody>
      <dsp:txXfrm>
        <a:off x="4477176" y="940506"/>
        <a:ext cx="1800000" cy="22446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02369-E42F-984E-8A35-1AB326155C35}" type="datetimeFigureOut">
              <a:rPr lang="en-NG" smtClean="0"/>
              <a:t>04/06/2024</a:t>
            </a:fld>
            <a:endParaRPr lang="en-N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61019-C359-DF45-8B17-F5B242FD07E7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39092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dirty="0"/>
              <a:t>Highest numbers of drivers are British followed closely by Americans.</a:t>
            </a:r>
          </a:p>
          <a:p>
            <a:pPr marL="228600" indent="-228600">
              <a:buAutoNum type="arabicPeriod"/>
            </a:pPr>
            <a:r>
              <a:rPr lang="en-GB" dirty="0"/>
              <a:t>Top 10 drivers by total points. Hamilton leads the pack with most points, this is obvious since he has the most wins with 103 wins.</a:t>
            </a:r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61019-C359-DF45-8B17-F5B242FD07E7}" type="slidenum">
              <a:rPr lang="en-NG" smtClean="0"/>
              <a:t>4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397889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NG" dirty="0"/>
              <a:t>Hamilton has used Mclaren and Mercedes for most of his races</a:t>
            </a:r>
          </a:p>
          <a:p>
            <a:pPr marL="228600" indent="-228600">
              <a:buAutoNum type="arabicPeriod"/>
            </a:pPr>
            <a:r>
              <a:rPr lang="en-NG" dirty="0"/>
              <a:t>Ferrari has the most constructor wins because more drivers have used them</a:t>
            </a:r>
          </a:p>
          <a:p>
            <a:pPr marL="228600" indent="-228600">
              <a:buAutoNum type="arabicPeriod"/>
            </a:pPr>
            <a:r>
              <a:rPr lang="en-NG" dirty="0"/>
              <a:t>Red bull has in latest seasons been used by Vertsappen, racking up points for them</a:t>
            </a:r>
          </a:p>
          <a:p>
            <a:pPr marL="228600" indent="-228600">
              <a:buAutoNum type="arabicPeriod"/>
            </a:pPr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61019-C359-DF45-8B17-F5B242FD07E7}" type="slidenum">
              <a:rPr lang="en-NG" smtClean="0"/>
              <a:t>5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500390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NG" dirty="0"/>
              <a:t>Mercedes and Red Bull are Top Constructors in recent seasons thanks to Hamilton and Vertsappen</a:t>
            </a:r>
          </a:p>
          <a:p>
            <a:pPr marL="228600" indent="-228600">
              <a:buAutoNum type="arabicPeriod"/>
            </a:pPr>
            <a:r>
              <a:rPr lang="en-NG" dirty="0"/>
              <a:t>Hamilton has the highest win rates</a:t>
            </a:r>
          </a:p>
          <a:p>
            <a:pPr marL="228600" indent="-228600">
              <a:buAutoNum type="arabicPeriod"/>
            </a:pPr>
            <a:r>
              <a:rPr lang="en-NG" dirty="0"/>
              <a:t>Vertsappen is leading in current season, followed closely by Hamilton. Schumacher was top until the 2000s when his competitos emerged in the form of Alonso, Raikkonen and Vettel.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61019-C359-DF45-8B17-F5B242FD07E7}" type="slidenum">
              <a:rPr lang="en-NG" smtClean="0"/>
              <a:t>6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72904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</a:t>
            </a:r>
            <a:r>
              <a:rPr lang="en-NG" dirty="0"/>
              <a:t>orrelation is from negative 1 (-1) to positive 1 (+1).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1: Perfect positive correlation (as one variable increases, the other also increases).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-1: Perfect negative correlation (as one variable increases, the other decreases).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0: No correlation (no linear relationship between variables).</a:t>
            </a:r>
          </a:p>
          <a:p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61019-C359-DF45-8B17-F5B242FD07E7}" type="slidenum">
              <a:rPr lang="en-NG" smtClean="0"/>
              <a:t>7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600018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lnSpc>
                <a:spcPct val="115000"/>
              </a:lnSpc>
              <a:buFont typeface="Aptos" panose="020B0004020202020204" pitchFamily="34" charset="0"/>
              <a:buChar char="-"/>
            </a:pPr>
            <a:r>
              <a:rPr lang="en-NG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Teams with consistently shorter pit stops may achieve better race positions.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Aptos" panose="020B0004020202020204" pitchFamily="34" charset="0"/>
              <a:buChar char="-"/>
            </a:pPr>
            <a:r>
              <a:rPr lang="en-NG" sz="1800" b="1" i="1" kern="10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While pit stop duration is a factor, it is not the sole determinant of race position, as indicated by the variability in race positions for similar pit stop durations.</a:t>
            </a:r>
            <a:endParaRPr lang="en-NG" sz="1800" kern="100" dirty="0">
              <a:solidFill>
                <a:srgbClr val="C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61019-C359-DF45-8B17-F5B242FD07E7}" type="slidenum">
              <a:rPr lang="en-NG" smtClean="0"/>
              <a:t>8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263079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G" dirty="0"/>
              <a:t>Hamilton has the highest win-rate, followed by schumacher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61019-C359-DF45-8B17-F5B242FD07E7}" type="slidenum">
              <a:rPr lang="en-NG" smtClean="0"/>
              <a:t>9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387690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A linear regression models the relationship between the dependent variable (the variable you want to predict) and one or more independent variables (the variables used to make the prediction) by fitting a linear equation to the observed data.</a:t>
            </a:r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61019-C359-DF45-8B17-F5B242FD07E7}" type="slidenum">
              <a:rPr lang="en-NG" smtClean="0"/>
              <a:t>10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284895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NG" sz="18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lower MSE indicates a better fit of the model to the data used. here, 0.0016 simply says that the model's predictions are kind of close to the actual values.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NG" sz="18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 essence, each additional race, win, year of age, and constructor point contributes a bit of increase to the performance metric, with race wins having the largest individual effect. </a:t>
            </a:r>
            <a:endParaRPr lang="en-NG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61019-C359-DF45-8B17-F5B242FD07E7}" type="slidenum">
              <a:rPr lang="en-NG" smtClean="0"/>
              <a:t>11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689271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G" dirty="0"/>
              <a:t>Regression model partially predicts the win rates.</a:t>
            </a:r>
          </a:p>
          <a:p>
            <a:r>
              <a:rPr lang="en-NG" dirty="0"/>
              <a:t>Wins and constructor points has significance on win rates.</a:t>
            </a:r>
          </a:p>
          <a:p>
            <a:r>
              <a:rPr lang="en-NG" dirty="0"/>
              <a:t>Model can be improved by fine tuning to reduce noise.</a:t>
            </a:r>
          </a:p>
          <a:p>
            <a:r>
              <a:rPr lang="en-NG" dirty="0"/>
              <a:t>Other forms of regression models e.g Random forest can be done.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61019-C359-DF45-8B17-F5B242FD07E7}" type="slidenum">
              <a:rPr lang="en-NG" smtClean="0"/>
              <a:t>12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040048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5D971-330A-726F-B291-84DEE2B380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467E79-145E-C40C-662B-0E3398682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F8995-A335-49BA-DBEB-A2A01D9C0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5A7E6-F1DE-1B41-9F3C-6B73F444F24A}" type="datetimeFigureOut">
              <a:rPr lang="en-NG" smtClean="0"/>
              <a:t>04/06/2024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AA167-8286-A047-EEB2-69A76D081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FDF74-08AE-228E-29E1-E3F284CE5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EBB-FDB2-CC41-B8D4-47FC6D3A6746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90930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CE185-B551-BC78-8002-7964E78ED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0E059B-C7FF-180C-A07E-87DC39E580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B89EC-90EC-5501-9F05-F6CB470F6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5A7E6-F1DE-1B41-9F3C-6B73F444F24A}" type="datetimeFigureOut">
              <a:rPr lang="en-NG" smtClean="0"/>
              <a:t>04/06/2024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7345E-0A7B-44E5-D245-D7F7A6403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21271-0887-9F2F-2EB4-DD7C2F72F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EBB-FDB2-CC41-B8D4-47FC6D3A6746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322546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0D63AB-D6EA-10FC-FF8D-E9F77E28AD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AD66F0-0126-127F-E6B2-692C8E0E82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F61CE-9E79-8A10-D089-D00CFC60B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5A7E6-F1DE-1B41-9F3C-6B73F444F24A}" type="datetimeFigureOut">
              <a:rPr lang="en-NG" smtClean="0"/>
              <a:t>04/06/2024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AEF53-4B26-389D-874E-3992389BC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5792A-BB8C-2C10-2409-562897B7B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EBB-FDB2-CC41-B8D4-47FC6D3A6746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981305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25166-992E-4574-F035-B4ABFC53B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B6D19-352B-041B-61CC-19A51D015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FD6AF-781B-4FF4-2DB8-67FEFC154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5A7E6-F1DE-1B41-9F3C-6B73F444F24A}" type="datetimeFigureOut">
              <a:rPr lang="en-NG" smtClean="0"/>
              <a:t>04/06/2024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7E928-6A9E-C833-7103-6BE42B761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E9646-56A6-4C12-8654-354E3AE0F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EBB-FDB2-CC41-B8D4-47FC6D3A6746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159407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1A6B1-34E0-06F4-209E-D0CE69047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BE73B5-5325-F4FF-7765-E3BB2CA49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7DD04-FD25-4B10-D2BE-2784AACB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5A7E6-F1DE-1B41-9F3C-6B73F444F24A}" type="datetimeFigureOut">
              <a:rPr lang="en-NG" smtClean="0"/>
              <a:t>04/06/2024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466C-6824-A65A-384E-1EA94CDFF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91151-1493-2357-734D-FCD3E6030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EBB-FDB2-CC41-B8D4-47FC6D3A6746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580251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2F2FF-BA00-C8EC-3430-964047F66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EED5B-E31B-0E87-E646-2C38F44967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8A26B5-26FF-1393-C8F4-715BBF75F1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CE59AE-B877-672A-2958-5D1E2004E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5A7E6-F1DE-1B41-9F3C-6B73F444F24A}" type="datetimeFigureOut">
              <a:rPr lang="en-NG" smtClean="0"/>
              <a:t>04/06/2024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312B8D-2AB7-8C8C-CD11-AADFC1288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D20DFE-6919-D031-A345-2BA0284E1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EBB-FDB2-CC41-B8D4-47FC6D3A6746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762549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8F4F3-E9BC-700E-D890-8C6612EA5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3A917-3C72-DFF6-26D7-2585899FC4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ED9391-1824-13EB-EFEB-AD26A8F85A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31B8B-0DA8-7359-ABCA-ED09D48203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F18E5-53C4-0EAE-510C-6E3556BABD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E51819-AD4B-9A02-3973-02A742EB3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5A7E6-F1DE-1B41-9F3C-6B73F444F24A}" type="datetimeFigureOut">
              <a:rPr lang="en-NG" smtClean="0"/>
              <a:t>04/06/2024</a:t>
            </a:fld>
            <a:endParaRPr lang="en-N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6F4702-D5A4-7D06-3FD6-894605B11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98E877-176B-76F5-FF45-914A68E72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EBB-FDB2-CC41-B8D4-47FC6D3A6746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4248100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FD729-5E18-E1C8-2C08-7BEB996C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FD9D27-3494-FD53-68CF-C4A5CAFB1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5A7E6-F1DE-1B41-9F3C-6B73F444F24A}" type="datetimeFigureOut">
              <a:rPr lang="en-NG" smtClean="0"/>
              <a:t>04/06/2024</a:t>
            </a:fld>
            <a:endParaRPr lang="en-N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ECC240-789D-454D-BC9C-DA3E13A3F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F20FB5-4532-49AB-F84B-D8B87B13C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EBB-FDB2-CC41-B8D4-47FC6D3A6746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927756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B02235-C462-DEE4-974E-E702E70AE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5A7E6-F1DE-1B41-9F3C-6B73F444F24A}" type="datetimeFigureOut">
              <a:rPr lang="en-NG" smtClean="0"/>
              <a:t>04/06/2024</a:t>
            </a:fld>
            <a:endParaRPr lang="en-N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599EAD-1F8A-8542-66A1-9CD37E295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A5CF30-9C56-218F-A2DC-91E233ABA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EBB-FDB2-CC41-B8D4-47FC6D3A6746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906117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E467D-137E-FA5E-3025-FC92DE0D9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781B0-31DF-BC85-9EA6-884039ADF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A8ADAD-02A0-6B18-25B1-36985D508B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0EA74D-A875-642F-433B-523F46B17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5A7E6-F1DE-1B41-9F3C-6B73F444F24A}" type="datetimeFigureOut">
              <a:rPr lang="en-NG" smtClean="0"/>
              <a:t>04/06/2024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75C18-4A80-F9FF-F7E9-FA5661070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23327F-BC8C-A2EA-FDBE-9A86449E6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EBB-FDB2-CC41-B8D4-47FC6D3A6746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313716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21BD9-8915-E808-8260-88690720F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B28DD8-AD7D-937F-A792-4F8D951979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9037D5-0E5A-C9AD-E21C-C13945B49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9BF0B2-AF3C-ED91-F3FE-866BCF355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5A7E6-F1DE-1B41-9F3C-6B73F444F24A}" type="datetimeFigureOut">
              <a:rPr lang="en-NG" smtClean="0"/>
              <a:t>04/06/2024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E0FFF-01FD-146C-0D3D-E4B0AE715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38AB0E-B164-A710-7A20-74AD9B021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EBB-FDB2-CC41-B8D4-47FC6D3A6746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046128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102EFE-AB75-9FE0-1161-E274A76ED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4C28D-0340-BC54-1A3E-F2AFF84EBD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BC91C-C21D-28A5-0FCB-9DF52D4C15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65A7E6-F1DE-1B41-9F3C-6B73F444F24A}" type="datetimeFigureOut">
              <a:rPr lang="en-NG" smtClean="0"/>
              <a:t>04/06/2024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7C67B-27AB-5D87-404D-C402776DC4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768AB-7654-87EA-CEAA-A975C3298B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FC1EBB-FDB2-CC41-B8D4-47FC6D3A6746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417269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3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mclaren-f1-formula-1-lando-norris-wallpaper-ytlwa/crop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mareds.github.io/r_course/lecture01_intro2data_science_and_r.html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ace car lined up on a track&#10;&#10;Description automatically generated">
            <a:extLst>
              <a:ext uri="{FF2B5EF4-FFF2-40B4-BE49-F238E27FC236}">
                <a16:creationId xmlns:a16="http://schemas.microsoft.com/office/drawing/2014/main" id="{C6AC6B1F-1A6A-AFBC-471A-E344E0ED1A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3585"/>
          <a:stretch/>
        </p:blipFill>
        <p:spPr>
          <a:xfrm>
            <a:off x="3523488" y="18294"/>
            <a:ext cx="866851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962180-5B65-9BA1-BAC8-ACBD89CF6B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5498749" cy="2288349"/>
          </a:xfrm>
        </p:spPr>
        <p:txBody>
          <a:bodyPr anchor="b">
            <a:normAutofit/>
          </a:bodyPr>
          <a:lstStyle/>
          <a:p>
            <a:pPr algn="l"/>
            <a:r>
              <a:rPr lang="en-NG" sz="4800" b="1">
                <a:solidFill>
                  <a:schemeClr val="bg1"/>
                </a:solidFill>
              </a:rPr>
              <a:t>Decision Modeling for Formula 1 datasets</a:t>
            </a:r>
            <a:endParaRPr lang="en-NG" sz="4800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1867DF-9EC3-C123-8CF2-B0342E94ED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083" y="3290020"/>
            <a:ext cx="4603430" cy="949471"/>
          </a:xfrm>
        </p:spPr>
        <p:txBody>
          <a:bodyPr>
            <a:normAutofit/>
          </a:bodyPr>
          <a:lstStyle/>
          <a:p>
            <a:pPr algn="l"/>
            <a:r>
              <a:rPr lang="en-GB" sz="2000" dirty="0">
                <a:solidFill>
                  <a:schemeClr val="bg1"/>
                </a:solidFill>
              </a:rPr>
              <a:t>A Linear Regression Approach to Predicting Win Rates for Formula 1 Drivers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3BD28-DE16-949E-9722-99A5F3687E18}"/>
              </a:ext>
            </a:extLst>
          </p:cNvPr>
          <p:cNvSpPr txBox="1"/>
          <p:nvPr/>
        </p:nvSpPr>
        <p:spPr>
          <a:xfrm>
            <a:off x="296883" y="4239491"/>
            <a:ext cx="62446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400" dirty="0">
                <a:solidFill>
                  <a:schemeClr val="bg1"/>
                </a:solidFill>
              </a:rPr>
              <a:t>Team Members: </a:t>
            </a:r>
            <a:r>
              <a:rPr lang="en-GB" sz="2400" b="1" dirty="0">
                <a:solidFill>
                  <a:schemeClr val="bg1"/>
                </a:solidFill>
              </a:rPr>
              <a:t>Amy </a:t>
            </a:r>
            <a:r>
              <a:rPr lang="en-GB" sz="2400" b="1" dirty="0" err="1">
                <a:solidFill>
                  <a:schemeClr val="bg1"/>
                </a:solidFill>
              </a:rPr>
              <a:t>Ikp</a:t>
            </a:r>
            <a:r>
              <a:rPr lang="en-GB" sz="2400" b="1" dirty="0">
                <a:solidFill>
                  <a:schemeClr val="bg1"/>
                </a:solidFill>
              </a:rPr>
              <a:t>, Samantha Nader, Justin Harper</a:t>
            </a:r>
            <a:endParaRPr lang="en-NG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78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F83B1BEA-1159-4AE5-AD9B-9440E5189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B8CF38-3BC9-18AD-C242-CF3CEE6D2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010" y="119270"/>
            <a:ext cx="3676912" cy="1554479"/>
          </a:xfrm>
        </p:spPr>
        <p:txBody>
          <a:bodyPr anchor="ctr">
            <a:normAutofit fontScale="90000"/>
          </a:bodyPr>
          <a:lstStyle/>
          <a:p>
            <a:r>
              <a:rPr lang="en-GB" b="1" i="0" dirty="0">
                <a:effectLst/>
              </a:rPr>
              <a:t>Linear Regression Model</a:t>
            </a:r>
            <a:endParaRPr lang="en-NG" b="1" dirty="0"/>
          </a:p>
        </p:txBody>
      </p:sp>
      <p:sp>
        <p:nvSpPr>
          <p:cNvPr id="90" name="sketch line">
            <a:extLst>
              <a:ext uri="{FF2B5EF4-FFF2-40B4-BE49-F238E27FC236}">
                <a16:creationId xmlns:a16="http://schemas.microsoft.com/office/drawing/2014/main" id="{5D50C310-510F-45B8-81D2-BE905D5C6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570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2153D-79FD-B9A5-F9D1-713A8DCE5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7359" y="163030"/>
            <a:ext cx="5476673" cy="2505646"/>
          </a:xfrm>
        </p:spPr>
        <p:txBody>
          <a:bodyPr anchor="ctr">
            <a:normAutofit/>
          </a:bodyPr>
          <a:lstStyle/>
          <a:p>
            <a:pPr marL="0" indent="0" rtl="0">
              <a:buNone/>
            </a:pPr>
            <a:r>
              <a:rPr lang="en-GB" sz="1500" b="1" i="0" dirty="0">
                <a:effectLst/>
              </a:rPr>
              <a:t>Features Used: </a:t>
            </a:r>
          </a:p>
          <a:p>
            <a:pPr rtl="0">
              <a:buFontTx/>
              <a:buChar char="-"/>
            </a:pPr>
            <a:r>
              <a:rPr lang="en-GB" sz="1500" b="0" i="0" dirty="0">
                <a:effectLst/>
              </a:rPr>
              <a:t>Total Races </a:t>
            </a:r>
          </a:p>
          <a:p>
            <a:pPr rtl="0">
              <a:buFontTx/>
              <a:buChar char="-"/>
            </a:pPr>
            <a:r>
              <a:rPr lang="en-GB" sz="1500" b="0" i="0" dirty="0">
                <a:effectLst/>
              </a:rPr>
              <a:t>Total Wins </a:t>
            </a:r>
          </a:p>
          <a:p>
            <a:pPr rtl="0">
              <a:buFontTx/>
              <a:buChar char="-"/>
            </a:pPr>
            <a:r>
              <a:rPr lang="en-GB" sz="1500" b="0" i="0" dirty="0">
                <a:effectLst/>
              </a:rPr>
              <a:t>Age </a:t>
            </a:r>
          </a:p>
          <a:p>
            <a:pPr rtl="0">
              <a:buFontTx/>
              <a:buChar char="-"/>
            </a:pPr>
            <a:r>
              <a:rPr lang="en-GB" sz="1500" b="0" i="0" dirty="0">
                <a:effectLst/>
              </a:rPr>
              <a:t>Constructor Performance Points </a:t>
            </a:r>
            <a:endParaRPr lang="en-GB" sz="1500" dirty="0"/>
          </a:p>
          <a:p>
            <a:pPr rtl="0">
              <a:buFontTx/>
              <a:buChar char="-"/>
            </a:pPr>
            <a:r>
              <a:rPr lang="en-GB" sz="1500" b="1" i="0" dirty="0">
                <a:effectLst/>
              </a:rPr>
              <a:t>Target Variable: </a:t>
            </a:r>
            <a:r>
              <a:rPr lang="en-GB" sz="1500" b="0" i="0" dirty="0">
                <a:effectLst/>
              </a:rPr>
              <a:t>Win Rate</a:t>
            </a:r>
          </a:p>
          <a:p>
            <a:endParaRPr lang="en-NG" sz="1500" dirty="0"/>
          </a:p>
        </p:txBody>
      </p:sp>
      <p:pic>
        <p:nvPicPr>
          <p:cNvPr id="6" name="Picture 5" descr="A group of men in race cars&#10;&#10;Description automatically generated">
            <a:extLst>
              <a:ext uri="{FF2B5EF4-FFF2-40B4-BE49-F238E27FC236}">
                <a16:creationId xmlns:a16="http://schemas.microsoft.com/office/drawing/2014/main" id="{DC840102-9904-4047-4DB2-9B45A93FF3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49" r="-1" b="-1"/>
          <a:stretch/>
        </p:blipFill>
        <p:spPr>
          <a:xfrm>
            <a:off x="7" y="2657873"/>
            <a:ext cx="5786157" cy="4200116"/>
          </a:xfrm>
          <a:custGeom>
            <a:avLst/>
            <a:gdLst/>
            <a:ahLst/>
            <a:cxnLst/>
            <a:rect l="l" t="t" r="r" b="b"/>
            <a:pathLst>
              <a:path w="6005375" h="4189309">
                <a:moveTo>
                  <a:pt x="5422311" y="873"/>
                </a:moveTo>
                <a:cubicBezTo>
                  <a:pt x="5467738" y="-1249"/>
                  <a:pt x="5513346" y="499"/>
                  <a:pt x="5558643" y="6137"/>
                </a:cubicBezTo>
                <a:cubicBezTo>
                  <a:pt x="5633356" y="13367"/>
                  <a:pt x="5708323" y="18441"/>
                  <a:pt x="5783036" y="26052"/>
                </a:cubicBezTo>
                <a:cubicBezTo>
                  <a:pt x="5816269" y="29477"/>
                  <a:pt x="5849884" y="16792"/>
                  <a:pt x="5882612" y="28462"/>
                </a:cubicBezTo>
                <a:cubicBezTo>
                  <a:pt x="5909726" y="38166"/>
                  <a:pt x="5937089" y="43856"/>
                  <a:pt x="5964555" y="46416"/>
                </a:cubicBezTo>
                <a:lnTo>
                  <a:pt x="5997178" y="46088"/>
                </a:lnTo>
                <a:lnTo>
                  <a:pt x="5995170" y="275470"/>
                </a:lnTo>
                <a:cubicBezTo>
                  <a:pt x="5993432" y="411056"/>
                  <a:pt x="5993035" y="546624"/>
                  <a:pt x="5999656" y="682159"/>
                </a:cubicBezTo>
                <a:cubicBezTo>
                  <a:pt x="6009854" y="891918"/>
                  <a:pt x="6003364" y="1101545"/>
                  <a:pt x="5999656" y="1311172"/>
                </a:cubicBezTo>
                <a:cubicBezTo>
                  <a:pt x="5992506" y="1713210"/>
                  <a:pt x="6003364" y="2114718"/>
                  <a:pt x="5998730" y="2516227"/>
                </a:cubicBezTo>
                <a:cubicBezTo>
                  <a:pt x="5996744" y="2694204"/>
                  <a:pt x="5998994" y="2871916"/>
                  <a:pt x="6003364" y="3049893"/>
                </a:cubicBezTo>
                <a:cubicBezTo>
                  <a:pt x="6009720" y="3304015"/>
                  <a:pt x="5999922" y="3558268"/>
                  <a:pt x="5989196" y="3812257"/>
                </a:cubicBezTo>
                <a:cubicBezTo>
                  <a:pt x="5985594" y="3882097"/>
                  <a:pt x="5984646" y="3952020"/>
                  <a:pt x="5986348" y="4021878"/>
                </a:cubicBezTo>
                <a:lnTo>
                  <a:pt x="5996786" y="4189309"/>
                </a:lnTo>
                <a:lnTo>
                  <a:pt x="0" y="4189309"/>
                </a:lnTo>
                <a:lnTo>
                  <a:pt x="0" y="27247"/>
                </a:lnTo>
                <a:lnTo>
                  <a:pt x="495" y="27408"/>
                </a:lnTo>
                <a:cubicBezTo>
                  <a:pt x="5176" y="27551"/>
                  <a:pt x="10686" y="26465"/>
                  <a:pt x="17314" y="23896"/>
                </a:cubicBezTo>
                <a:cubicBezTo>
                  <a:pt x="33823" y="19050"/>
                  <a:pt x="50862" y="16234"/>
                  <a:pt x="68053" y="15524"/>
                </a:cubicBezTo>
                <a:cubicBezTo>
                  <a:pt x="200481" y="-1093"/>
                  <a:pt x="333037" y="3346"/>
                  <a:pt x="466100" y="8801"/>
                </a:cubicBezTo>
                <a:cubicBezTo>
                  <a:pt x="697850" y="18187"/>
                  <a:pt x="929854" y="29096"/>
                  <a:pt x="1161985" y="25798"/>
                </a:cubicBezTo>
                <a:cubicBezTo>
                  <a:pt x="1397540" y="22373"/>
                  <a:pt x="1632588" y="29604"/>
                  <a:pt x="1867890" y="39117"/>
                </a:cubicBezTo>
                <a:cubicBezTo>
                  <a:pt x="1971017" y="43050"/>
                  <a:pt x="2074779" y="46982"/>
                  <a:pt x="2176256" y="17680"/>
                </a:cubicBezTo>
                <a:cubicBezTo>
                  <a:pt x="2199190" y="12314"/>
                  <a:pt x="2223101" y="12834"/>
                  <a:pt x="2245769" y="19202"/>
                </a:cubicBezTo>
                <a:cubicBezTo>
                  <a:pt x="2359678" y="45713"/>
                  <a:pt x="2474221" y="53578"/>
                  <a:pt x="2589398" y="27447"/>
                </a:cubicBezTo>
                <a:cubicBezTo>
                  <a:pt x="2721802" y="-1220"/>
                  <a:pt x="2858087" y="-7347"/>
                  <a:pt x="2992519" y="9308"/>
                </a:cubicBezTo>
                <a:cubicBezTo>
                  <a:pt x="3115435" y="23008"/>
                  <a:pt x="3238984" y="37849"/>
                  <a:pt x="3362153" y="26813"/>
                </a:cubicBezTo>
                <a:cubicBezTo>
                  <a:pt x="3556737" y="9308"/>
                  <a:pt x="3751067" y="24530"/>
                  <a:pt x="3945651" y="29223"/>
                </a:cubicBezTo>
                <a:cubicBezTo>
                  <a:pt x="4010343" y="30745"/>
                  <a:pt x="4075416" y="44064"/>
                  <a:pt x="4139727" y="32141"/>
                </a:cubicBezTo>
                <a:cubicBezTo>
                  <a:pt x="4241079" y="13367"/>
                  <a:pt x="4341288" y="20597"/>
                  <a:pt x="4442766" y="31126"/>
                </a:cubicBezTo>
                <a:cubicBezTo>
                  <a:pt x="4637096" y="51422"/>
                  <a:pt x="4831299" y="61189"/>
                  <a:pt x="5024742" y="23134"/>
                </a:cubicBezTo>
                <a:cubicBezTo>
                  <a:pt x="5084742" y="11211"/>
                  <a:pt x="5144359" y="4361"/>
                  <a:pt x="5205373" y="20344"/>
                </a:cubicBezTo>
                <a:cubicBezTo>
                  <a:pt x="5232315" y="26496"/>
                  <a:pt x="5260361" y="25976"/>
                  <a:pt x="5287062" y="18822"/>
                </a:cubicBezTo>
                <a:cubicBezTo>
                  <a:pt x="5331637" y="8985"/>
                  <a:pt x="5376883" y="2995"/>
                  <a:pt x="5422311" y="873"/>
                </a:cubicBezTo>
                <a:close/>
              </a:path>
            </a:pathLst>
          </a:custGeom>
        </p:spPr>
      </p:pic>
      <p:pic>
        <p:nvPicPr>
          <p:cNvPr id="4" name="Picture 3" descr="A graph with blue dots and red line&#10;&#10;Description automatically generated">
            <a:extLst>
              <a:ext uri="{FF2B5EF4-FFF2-40B4-BE49-F238E27FC236}">
                <a16:creationId xmlns:a16="http://schemas.microsoft.com/office/drawing/2014/main" id="{F581D007-C5A8-A441-AE3C-A8781B603B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67" r="147" b="3"/>
          <a:stretch/>
        </p:blipFill>
        <p:spPr>
          <a:xfrm>
            <a:off x="5883966" y="2657872"/>
            <a:ext cx="6308028" cy="4200116"/>
          </a:xfrm>
          <a:custGeom>
            <a:avLst/>
            <a:gdLst/>
            <a:ahLst/>
            <a:cxnLst/>
            <a:rect l="l" t="t" r="r" b="b"/>
            <a:pathLst>
              <a:path w="6006950" h="4200116">
                <a:moveTo>
                  <a:pt x="1035902" y="878"/>
                </a:moveTo>
                <a:cubicBezTo>
                  <a:pt x="1135908" y="5076"/>
                  <a:pt x="1234824" y="23223"/>
                  <a:pt x="1334526" y="31024"/>
                </a:cubicBezTo>
                <a:cubicBezTo>
                  <a:pt x="1429408" y="38508"/>
                  <a:pt x="1524290" y="49417"/>
                  <a:pt x="1619679" y="34449"/>
                </a:cubicBezTo>
                <a:cubicBezTo>
                  <a:pt x="1713242" y="21726"/>
                  <a:pt x="1807870" y="18745"/>
                  <a:pt x="1902041" y="25570"/>
                </a:cubicBezTo>
                <a:cubicBezTo>
                  <a:pt x="2006183" y="30770"/>
                  <a:pt x="2110071" y="48021"/>
                  <a:pt x="2214847" y="33561"/>
                </a:cubicBezTo>
                <a:cubicBezTo>
                  <a:pt x="2228052" y="32216"/>
                  <a:pt x="2241384" y="33954"/>
                  <a:pt x="2253790" y="38635"/>
                </a:cubicBezTo>
                <a:cubicBezTo>
                  <a:pt x="2294520" y="52169"/>
                  <a:pt x="2338397" y="53007"/>
                  <a:pt x="2379622" y="41045"/>
                </a:cubicBezTo>
                <a:cubicBezTo>
                  <a:pt x="2431756" y="27168"/>
                  <a:pt x="2486503" y="26254"/>
                  <a:pt x="2539069" y="38381"/>
                </a:cubicBezTo>
                <a:cubicBezTo>
                  <a:pt x="2617207" y="55379"/>
                  <a:pt x="2695598" y="72123"/>
                  <a:pt x="2776908" y="58169"/>
                </a:cubicBezTo>
                <a:cubicBezTo>
                  <a:pt x="2824222" y="50178"/>
                  <a:pt x="2868111" y="30770"/>
                  <a:pt x="2914791" y="21637"/>
                </a:cubicBezTo>
                <a:cubicBezTo>
                  <a:pt x="3049249" y="-4620"/>
                  <a:pt x="3184976" y="3244"/>
                  <a:pt x="3320703" y="12124"/>
                </a:cubicBezTo>
                <a:cubicBezTo>
                  <a:pt x="3453259" y="20876"/>
                  <a:pt x="3585179" y="38888"/>
                  <a:pt x="3718496" y="36225"/>
                </a:cubicBezTo>
                <a:cubicBezTo>
                  <a:pt x="3746884" y="36440"/>
                  <a:pt x="3775210" y="38812"/>
                  <a:pt x="3803230" y="43328"/>
                </a:cubicBezTo>
                <a:cubicBezTo>
                  <a:pt x="3907245" y="57028"/>
                  <a:pt x="4011767" y="69966"/>
                  <a:pt x="4114640" y="42313"/>
                </a:cubicBezTo>
                <a:cubicBezTo>
                  <a:pt x="4206871" y="17312"/>
                  <a:pt x="4303111" y="10677"/>
                  <a:pt x="4397891" y="22779"/>
                </a:cubicBezTo>
                <a:cubicBezTo>
                  <a:pt x="4522696" y="39130"/>
                  <a:pt x="4648846" y="42707"/>
                  <a:pt x="4774374" y="33434"/>
                </a:cubicBezTo>
                <a:cubicBezTo>
                  <a:pt x="4813773" y="29515"/>
                  <a:pt x="4853387" y="28107"/>
                  <a:pt x="4892977" y="29248"/>
                </a:cubicBezTo>
                <a:cubicBezTo>
                  <a:pt x="5181681" y="42440"/>
                  <a:pt x="5471273" y="25062"/>
                  <a:pt x="5759471" y="55759"/>
                </a:cubicBezTo>
                <a:cubicBezTo>
                  <a:pt x="5805028" y="61131"/>
                  <a:pt x="5850896" y="61524"/>
                  <a:pt x="5896277" y="57017"/>
                </a:cubicBezTo>
                <a:lnTo>
                  <a:pt x="6006950" y="33749"/>
                </a:lnTo>
                <a:lnTo>
                  <a:pt x="6006950" y="4200116"/>
                </a:lnTo>
                <a:lnTo>
                  <a:pt x="13501" y="4200116"/>
                </a:lnTo>
                <a:lnTo>
                  <a:pt x="28554" y="3862213"/>
                </a:lnTo>
                <a:cubicBezTo>
                  <a:pt x="30457" y="3736758"/>
                  <a:pt x="27411" y="3611386"/>
                  <a:pt x="15626" y="3486312"/>
                </a:cubicBezTo>
                <a:cubicBezTo>
                  <a:pt x="-847" y="3333707"/>
                  <a:pt x="-4304" y="3179990"/>
                  <a:pt x="5296" y="3026802"/>
                </a:cubicBezTo>
                <a:cubicBezTo>
                  <a:pt x="11786" y="2939137"/>
                  <a:pt x="18539" y="2851472"/>
                  <a:pt x="22776" y="2763676"/>
                </a:cubicBezTo>
                <a:cubicBezTo>
                  <a:pt x="28180" y="2638786"/>
                  <a:pt x="25173" y="2513673"/>
                  <a:pt x="13771" y="2389181"/>
                </a:cubicBezTo>
                <a:cubicBezTo>
                  <a:pt x="4237" y="2294247"/>
                  <a:pt x="3177" y="2198663"/>
                  <a:pt x="10593" y="2103543"/>
                </a:cubicBezTo>
                <a:cubicBezTo>
                  <a:pt x="25690" y="1941590"/>
                  <a:pt x="9931" y="1779636"/>
                  <a:pt x="5032" y="1617814"/>
                </a:cubicBezTo>
                <a:cubicBezTo>
                  <a:pt x="-3577" y="1320125"/>
                  <a:pt x="20393" y="1022570"/>
                  <a:pt x="9666" y="724882"/>
                </a:cubicBezTo>
                <a:cubicBezTo>
                  <a:pt x="3841" y="577627"/>
                  <a:pt x="16420" y="430504"/>
                  <a:pt x="9666" y="283249"/>
                </a:cubicBezTo>
                <a:cubicBezTo>
                  <a:pt x="6885" y="230875"/>
                  <a:pt x="4568" y="178502"/>
                  <a:pt x="3409" y="126111"/>
                </a:cubicBezTo>
                <a:lnTo>
                  <a:pt x="3819" y="33427"/>
                </a:lnTo>
                <a:lnTo>
                  <a:pt x="31797" y="28723"/>
                </a:lnTo>
                <a:cubicBezTo>
                  <a:pt x="147177" y="14068"/>
                  <a:pt x="264046" y="13354"/>
                  <a:pt x="379873" y="26711"/>
                </a:cubicBezTo>
                <a:cubicBezTo>
                  <a:pt x="443931" y="35083"/>
                  <a:pt x="508243" y="47768"/>
                  <a:pt x="573442" y="35083"/>
                </a:cubicBezTo>
                <a:cubicBezTo>
                  <a:pt x="579581" y="33992"/>
                  <a:pt x="585759" y="36757"/>
                  <a:pt x="589044" y="42060"/>
                </a:cubicBezTo>
                <a:cubicBezTo>
                  <a:pt x="621264" y="81382"/>
                  <a:pt x="663123" y="80114"/>
                  <a:pt x="705871" y="67429"/>
                </a:cubicBezTo>
                <a:cubicBezTo>
                  <a:pt x="733929" y="58740"/>
                  <a:pt x="761430" y="48326"/>
                  <a:pt x="788194" y="36225"/>
                </a:cubicBezTo>
                <a:cubicBezTo>
                  <a:pt x="835052" y="16792"/>
                  <a:pt x="884827" y="5299"/>
                  <a:pt x="935464" y="2230"/>
                </a:cubicBezTo>
                <a:cubicBezTo>
                  <a:pt x="969111" y="-370"/>
                  <a:pt x="1002567" y="-521"/>
                  <a:pt x="1035902" y="878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8C500C-338F-8F63-AC6A-EECEF368D8B9}"/>
              </a:ext>
            </a:extLst>
          </p:cNvPr>
          <p:cNvSpPr txBox="1"/>
          <p:nvPr/>
        </p:nvSpPr>
        <p:spPr>
          <a:xfrm>
            <a:off x="6733311" y="3429000"/>
            <a:ext cx="35507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en-GB" dirty="0"/>
              <a:t>Scatter plot showing predicted vs. actual win rates.</a:t>
            </a:r>
          </a:p>
          <a:p>
            <a:pPr>
              <a:buFontTx/>
              <a:buChar char="-"/>
            </a:pPr>
            <a:r>
              <a:rPr lang="en-GB" dirty="0"/>
              <a:t>Regression line indicating trend.</a:t>
            </a:r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861774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2EBFA83-D4DB-4CA0-B229-9E44634D7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A515A1-4D80-430E-BE0A-71A290516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395D3E2-4BA9-E2EB-4250-6CDC12A0E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154" y="905011"/>
            <a:ext cx="4589328" cy="950293"/>
          </a:xfrm>
        </p:spPr>
        <p:txBody>
          <a:bodyPr anchor="b">
            <a:normAutofit/>
          </a:bodyPr>
          <a:lstStyle/>
          <a:p>
            <a:r>
              <a:rPr lang="en-GB" sz="3000" b="1"/>
              <a:t>Model Coefficients/Performance</a:t>
            </a:r>
            <a:endParaRPr lang="en-NG" sz="3000" b="1" dirty="0"/>
          </a:p>
        </p:txBody>
      </p:sp>
      <p:pic>
        <p:nvPicPr>
          <p:cNvPr id="7" name="Picture 6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7B71B692-3F4C-AAF1-3CD1-DDFF93017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07" y="1216776"/>
            <a:ext cx="5468347" cy="441568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D66BF-F3CD-F775-2ED0-D4998653C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1419" y="1855304"/>
            <a:ext cx="4814925" cy="4097685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GB" sz="1400" dirty="0"/>
              <a:t>Total Races: Coefficient = 0.000011</a:t>
            </a:r>
          </a:p>
          <a:p>
            <a:pPr>
              <a:buFontTx/>
              <a:buChar char="-"/>
            </a:pPr>
            <a:r>
              <a:rPr lang="en-GB" sz="1400" dirty="0"/>
              <a:t>Total Wins: Coefficient = 0.004808</a:t>
            </a:r>
          </a:p>
          <a:p>
            <a:pPr>
              <a:buFontTx/>
              <a:buChar char="-"/>
            </a:pPr>
            <a:r>
              <a:rPr lang="en-GB" sz="1400" dirty="0"/>
              <a:t>Age: Coefficient = 0.000182</a:t>
            </a:r>
          </a:p>
          <a:p>
            <a:pPr>
              <a:buFontTx/>
              <a:buChar char="-"/>
            </a:pPr>
            <a:r>
              <a:rPr lang="en-GB" sz="1400" dirty="0"/>
              <a:t>Constructor Points: Coefficient = 0.000013</a:t>
            </a:r>
          </a:p>
          <a:p>
            <a:pPr rtl="0">
              <a:buFontTx/>
              <a:buChar char="-"/>
            </a:pPr>
            <a:r>
              <a:rPr lang="en-GB" sz="1400" b="0" i="0" dirty="0">
                <a:effectLst/>
              </a:rPr>
              <a:t>Mean Squared Error(MSE): 0.0016(</a:t>
            </a:r>
            <a:r>
              <a:rPr lang="en-NG" sz="1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lower MSE indicates a better fit of the model to the data)</a:t>
            </a:r>
            <a:endParaRPr lang="en-GB" sz="1400" b="0" i="0" dirty="0">
              <a:effectLst/>
            </a:endParaRPr>
          </a:p>
          <a:p>
            <a:pPr>
              <a:buFontTx/>
              <a:buChar char="-"/>
            </a:pPr>
            <a:r>
              <a:rPr lang="en-GB" sz="1400" b="0" i="0" dirty="0">
                <a:effectLst/>
              </a:rPr>
              <a:t>R-Squared (R</a:t>
            </a:r>
            <a:r>
              <a:rPr lang="en-GB" sz="1400" b="0" i="0" baseline="30000" dirty="0">
                <a:effectLst/>
              </a:rPr>
              <a:t>2</a:t>
            </a:r>
            <a:r>
              <a:rPr lang="en-GB" sz="1400" b="0" i="0" dirty="0">
                <a:effectLst/>
              </a:rPr>
              <a:t>): 0.45 (</a:t>
            </a:r>
            <a:r>
              <a:rPr lang="en-NG" sz="15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measure of how well the model explains the variability of the data. R² of 0.45 = 45% of the variance in the performance metric can be explained by the model. The closer this value is to 1, the better the model explains the data)</a:t>
            </a:r>
            <a:endParaRPr lang="en-GB" sz="1400" dirty="0"/>
          </a:p>
          <a:p>
            <a:pPr marL="0" indent="0" rtl="0">
              <a:buNone/>
            </a:pPr>
            <a:r>
              <a:rPr lang="en-GB" sz="1400" b="0" i="0" dirty="0">
                <a:effectLst/>
                <a:cs typeface="Arial" panose="020B0604020202020204" pitchFamily="34" charset="0"/>
              </a:rPr>
              <a:t>n/b: This is a moderate level of explanatory power, which suggests that while the model captures some important relationships, there is still considerable variance unexplained.</a:t>
            </a:r>
          </a:p>
          <a:p>
            <a:pPr marL="0" indent="0" rtl="0">
              <a:buNone/>
            </a:pPr>
            <a:endParaRPr lang="en-GB" sz="1400" b="0" i="0" dirty="0">
              <a:effectLst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73D39B9-578E-480B-939D-43A2116DFAE5}"/>
              </a:ext>
            </a:extLst>
          </p:cNvPr>
          <p:cNvSpPr/>
          <p:nvPr/>
        </p:nvSpPr>
        <p:spPr>
          <a:xfrm>
            <a:off x="1246435" y="4239241"/>
            <a:ext cx="1219201" cy="1257172"/>
          </a:xfrm>
          <a:prstGeom prst="ellipse">
            <a:avLst/>
          </a:prstGeom>
          <a:solidFill>
            <a:srgbClr val="00B050">
              <a:alpha val="5000"/>
            </a:srgbClr>
          </a:solidFill>
          <a:ln w="19051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B050"/>
              </a:solidFill>
            </a:endParaRPr>
          </a:p>
        </p:txBody>
      </p:sp>
      <p:sp>
        <p:nvSpPr>
          <p:cNvPr id="41" name="Parallelogram 40">
            <a:extLst>
              <a:ext uri="{FF2B5EF4-FFF2-40B4-BE49-F238E27FC236}">
                <a16:creationId xmlns:a16="http://schemas.microsoft.com/office/drawing/2014/main" id="{DCCCB540-7A62-4B77-B8C5-9AFA9283BF97}"/>
              </a:ext>
            </a:extLst>
          </p:cNvPr>
          <p:cNvSpPr/>
          <p:nvPr/>
        </p:nvSpPr>
        <p:spPr>
          <a:xfrm>
            <a:off x="720806" y="1169280"/>
            <a:ext cx="3622593" cy="482399"/>
          </a:xfrm>
          <a:prstGeom prst="parallelogram">
            <a:avLst>
              <a:gd name="adj" fmla="val 39683"/>
            </a:avLst>
          </a:prstGeom>
          <a:solidFill>
            <a:srgbClr val="00B050">
              <a:alpha val="5000"/>
            </a:srgbClr>
          </a:solidFill>
          <a:ln w="19051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B05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C5C5CF-1AAE-4E43-82F5-1752434A649B}"/>
              </a:ext>
            </a:extLst>
          </p:cNvPr>
          <p:cNvSpPr/>
          <p:nvPr/>
        </p:nvSpPr>
        <p:spPr>
          <a:xfrm>
            <a:off x="858444" y="1651680"/>
            <a:ext cx="2204796" cy="993066"/>
          </a:xfrm>
          <a:prstGeom prst="rect">
            <a:avLst/>
          </a:prstGeom>
          <a:solidFill>
            <a:srgbClr val="00B050">
              <a:alpha val="5000"/>
            </a:srgbClr>
          </a:solidFill>
          <a:ln w="19051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B050"/>
              </a:solidFill>
            </a:endParaRPr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9754DDDC-A954-4C40-AE97-EB1675EFFE33}"/>
              </a:ext>
            </a:extLst>
          </p:cNvPr>
          <p:cNvSpPr/>
          <p:nvPr/>
        </p:nvSpPr>
        <p:spPr>
          <a:xfrm>
            <a:off x="2704199" y="2074985"/>
            <a:ext cx="1281332" cy="244145"/>
          </a:xfrm>
          <a:prstGeom prst="leftArrow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EBAA49A2-E09A-C12F-CC93-335033BA3EE3}"/>
              </a:ext>
            </a:extLst>
          </p:cNvPr>
          <p:cNvSpPr/>
          <p:nvPr/>
        </p:nvSpPr>
        <p:spPr>
          <a:xfrm rot="16200000">
            <a:off x="1458730" y="3639436"/>
            <a:ext cx="794612" cy="26358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59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 animBg="1"/>
      <p:bldP spid="1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FFB60E8C-7224-44A4-87A0-46A1711DD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D77A2F-30D8-182B-FA05-30F50957A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386930"/>
            <a:ext cx="10141799" cy="1300554"/>
          </a:xfrm>
        </p:spPr>
        <p:txBody>
          <a:bodyPr anchor="b">
            <a:normAutofit/>
          </a:bodyPr>
          <a:lstStyle/>
          <a:p>
            <a:r>
              <a:rPr lang="en-GB" sz="4800">
                <a:effectLst/>
              </a:rPr>
              <a:t>Conclusion</a:t>
            </a:r>
            <a:endParaRPr lang="en-NG" sz="48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and black logo&#10;&#10;Description automatically generated">
            <a:extLst>
              <a:ext uri="{FF2B5EF4-FFF2-40B4-BE49-F238E27FC236}">
                <a16:creationId xmlns:a16="http://schemas.microsoft.com/office/drawing/2014/main" id="{D2DD9563-7334-D96D-F4F8-D2A0AC39B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34" y="3202452"/>
            <a:ext cx="5150277" cy="1552657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C19040B-D27A-770A-A51C-5832A9191B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8075418"/>
              </p:ext>
            </p:extLst>
          </p:nvPr>
        </p:nvGraphicFramePr>
        <p:xfrm>
          <a:off x="4859009" y="2488182"/>
          <a:ext cx="6524353" cy="3787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06462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red race car on a track&#10;&#10;Description automatically generated">
            <a:extLst>
              <a:ext uri="{FF2B5EF4-FFF2-40B4-BE49-F238E27FC236}">
                <a16:creationId xmlns:a16="http://schemas.microsoft.com/office/drawing/2014/main" id="{4A0DD52F-0528-F8BF-BABF-58651C8D03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11" r="17978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623ADF-84CD-6575-F358-1C0D36376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1756" y="708025"/>
            <a:ext cx="2333105" cy="604960"/>
          </a:xfrm>
        </p:spPr>
        <p:txBody>
          <a:bodyPr>
            <a:normAutofit fontScale="90000"/>
          </a:bodyPr>
          <a:lstStyle/>
          <a:p>
            <a:r>
              <a:rPr lang="en-GB" sz="4000" b="1" dirty="0"/>
              <a:t>Objectives</a:t>
            </a:r>
            <a:endParaRPr lang="en-NG" sz="4000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7DF93E8-A443-8809-E00D-22477893C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3583" y="1643064"/>
            <a:ext cx="3936241" cy="2379372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Understand factors influencing driver win rates in Formula 1.</a:t>
            </a:r>
          </a:p>
          <a:p>
            <a:r>
              <a:rPr lang="en-US" sz="2000" dirty="0"/>
              <a:t>Use linear regression to model the relationship between performance metrics and win rates.</a:t>
            </a:r>
          </a:p>
          <a:p>
            <a:r>
              <a:rPr lang="en-US" sz="2000" dirty="0"/>
              <a:t>Tools Used: </a:t>
            </a:r>
            <a:r>
              <a:rPr lang="en-US" sz="2000" dirty="0">
                <a:solidFill>
                  <a:srgbClr val="FF0000"/>
                </a:solidFill>
              </a:rPr>
              <a:t>Python, Google </a:t>
            </a:r>
            <a:r>
              <a:rPr lang="en-US" sz="2000" dirty="0" err="1">
                <a:solidFill>
                  <a:srgbClr val="FF0000"/>
                </a:solidFill>
              </a:rPr>
              <a:t>CoLab</a:t>
            </a:r>
            <a:r>
              <a:rPr lang="en-US" sz="2000" dirty="0">
                <a:solidFill>
                  <a:srgbClr val="FF0000"/>
                </a:solidFill>
              </a:rPr>
              <a:t>, Visual Studio, GitHub</a:t>
            </a:r>
          </a:p>
        </p:txBody>
      </p:sp>
    </p:spTree>
    <p:extLst>
      <p:ext uri="{BB962C8B-B14F-4D97-AF65-F5344CB8AC3E}">
        <p14:creationId xmlns:p14="http://schemas.microsoft.com/office/powerpoint/2010/main" val="1640198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5D6D592-01C6-B9DD-2321-B5F28C17F5CC}"/>
              </a:ext>
            </a:extLst>
          </p:cNvPr>
          <p:cNvGrpSpPr/>
          <p:nvPr/>
        </p:nvGrpSpPr>
        <p:grpSpPr>
          <a:xfrm>
            <a:off x="2852354" y="861392"/>
            <a:ext cx="4966429" cy="3869634"/>
            <a:chOff x="577658" y="579885"/>
            <a:chExt cx="7820340" cy="5604442"/>
          </a:xfrm>
        </p:grpSpPr>
        <p:pic>
          <p:nvPicPr>
            <p:cNvPr id="3" name="Picture 2" descr="A diagram of data science&#10;&#10;Description automatically generated">
              <a:extLst>
                <a:ext uri="{FF2B5EF4-FFF2-40B4-BE49-F238E27FC236}">
                  <a16:creationId xmlns:a16="http://schemas.microsoft.com/office/drawing/2014/main" id="{73611AFB-752A-C559-AFFD-2CAA5B477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77658" y="579885"/>
              <a:ext cx="7820340" cy="5604442"/>
            </a:xfrm>
            <a:prstGeom prst="rect">
              <a:avLst/>
            </a:prstGeom>
            <a:noFill/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859D487-146B-A8BE-7BAB-81B0D1999B3A}"/>
                </a:ext>
              </a:extLst>
            </p:cNvPr>
            <p:cNvSpPr txBox="1"/>
            <p:nvPr/>
          </p:nvSpPr>
          <p:spPr>
            <a:xfrm>
              <a:off x="6705600" y="5411053"/>
              <a:ext cx="993913" cy="7732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NG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5E86DC7-3D30-9437-87BF-76BF01A30CCE}"/>
                </a:ext>
              </a:extLst>
            </p:cNvPr>
            <p:cNvSpPr txBox="1"/>
            <p:nvPr/>
          </p:nvSpPr>
          <p:spPr>
            <a:xfrm>
              <a:off x="6432923" y="4810888"/>
              <a:ext cx="14404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NG"/>
            </a:p>
          </p:txBody>
        </p:sp>
      </p:grp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E2E02D6-1B6E-C894-F44D-A6C34E8AA485}"/>
              </a:ext>
            </a:extLst>
          </p:cNvPr>
          <p:cNvSpPr txBox="1">
            <a:spLocks/>
          </p:cNvSpPr>
          <p:nvPr/>
        </p:nvSpPr>
        <p:spPr>
          <a:xfrm>
            <a:off x="626415" y="1288454"/>
            <a:ext cx="3615047" cy="226580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722376">
              <a:buFont typeface="Arial" panose="020B0604020202020204" pitchFamily="34" charset="0"/>
              <a:buNone/>
            </a:pPr>
            <a:r>
              <a:rPr lang="en-GB" sz="2000" b="1">
                <a:latin typeface="Arial" panose="020B0604020202020204" pitchFamily="34" charset="0"/>
                <a:cs typeface="Arial" panose="020B0604020202020204" pitchFamily="34" charset="0"/>
              </a:rPr>
              <a:t>Datasets Used:</a:t>
            </a:r>
          </a:p>
          <a:p>
            <a:pPr defTabSz="722376"/>
            <a:r>
              <a:rPr lang="en-GB" sz="200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pPr defTabSz="722376"/>
            <a:r>
              <a:rPr lang="en-GB" sz="2000">
                <a:latin typeface="Arial" panose="020B0604020202020204" pitchFamily="34" charset="0"/>
                <a:cs typeface="Arial" panose="020B0604020202020204" pitchFamily="34" charset="0"/>
              </a:rPr>
              <a:t>Drivers</a:t>
            </a:r>
          </a:p>
          <a:p>
            <a:pPr defTabSz="722376"/>
            <a:r>
              <a:rPr lang="en-GB" sz="2000">
                <a:latin typeface="Arial" panose="020B0604020202020204" pitchFamily="34" charset="0"/>
                <a:cs typeface="Arial" panose="020B0604020202020204" pitchFamily="34" charset="0"/>
              </a:rPr>
              <a:t>Constructors_results</a:t>
            </a:r>
          </a:p>
          <a:p>
            <a:pPr defTabSz="722376"/>
            <a:r>
              <a:rPr lang="en-GB" sz="2000">
                <a:latin typeface="Arial" panose="020B0604020202020204" pitchFamily="34" charset="0"/>
                <a:cs typeface="Arial" panose="020B0604020202020204" pitchFamily="34" charset="0"/>
              </a:rPr>
              <a:t>Pit_stops</a:t>
            </a:r>
          </a:p>
          <a:p>
            <a:pPr defTabSz="722376"/>
            <a:r>
              <a:rPr lang="en-GB" sz="2000">
                <a:latin typeface="Arial" panose="020B0604020202020204" pitchFamily="34" charset="0"/>
                <a:cs typeface="Arial" panose="020B0604020202020204" pitchFamily="34" charset="0"/>
              </a:rPr>
              <a:t>Constructor_standings</a:t>
            </a:r>
          </a:p>
          <a:p>
            <a:endParaRPr lang="en-NG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2B66A52-AA58-1C66-1576-916C0B91E38D}"/>
              </a:ext>
            </a:extLst>
          </p:cNvPr>
          <p:cNvSpPr txBox="1">
            <a:spLocks/>
          </p:cNvSpPr>
          <p:nvPr/>
        </p:nvSpPr>
        <p:spPr>
          <a:xfrm>
            <a:off x="2679478" y="4160465"/>
            <a:ext cx="3797994" cy="226580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722376">
              <a:buFont typeface="Arial" panose="020B0604020202020204" pitchFamily="34" charset="0"/>
              <a:buNone/>
            </a:pP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Key Features:</a:t>
            </a:r>
          </a:p>
          <a:p>
            <a:pPr defTabSz="722376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Total Races</a:t>
            </a:r>
          </a:p>
          <a:p>
            <a:pPr defTabSz="722376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Total Wins</a:t>
            </a:r>
          </a:p>
          <a:p>
            <a:pPr defTabSz="722376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</a:p>
          <a:p>
            <a:pPr defTabSz="722376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Constructor Performance Points</a:t>
            </a:r>
          </a:p>
          <a:p>
            <a:endParaRPr lang="en-NG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75DA158B-717F-E822-C17C-EC122792F5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1177857"/>
              </p:ext>
            </p:extLst>
          </p:nvPr>
        </p:nvGraphicFramePr>
        <p:xfrm>
          <a:off x="7328118" y="1020076"/>
          <a:ext cx="4797632" cy="44057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374B8E3E-472B-1A3D-C868-E1EB054A9C12}"/>
              </a:ext>
            </a:extLst>
          </p:cNvPr>
          <p:cNvSpPr txBox="1">
            <a:spLocks/>
          </p:cNvSpPr>
          <p:nvPr/>
        </p:nvSpPr>
        <p:spPr>
          <a:xfrm>
            <a:off x="292977" y="142897"/>
            <a:ext cx="7035141" cy="92033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G" sz="4000" b="1">
                <a:latin typeface="Arial" panose="020B0604020202020204" pitchFamily="34" charset="0"/>
                <a:cs typeface="Arial" panose="020B0604020202020204" pitchFamily="34" charset="0"/>
              </a:rPr>
              <a:t>Data Overview/Preparation</a:t>
            </a:r>
            <a:endParaRPr lang="en-NG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437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F9EF1-EE53-77AA-2CA3-3F6EE5E9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G" dirty="0"/>
              <a:t>EDA(1)</a:t>
            </a:r>
          </a:p>
        </p:txBody>
      </p:sp>
      <p:pic>
        <p:nvPicPr>
          <p:cNvPr id="21" name="Content Placeholder 20" descr="A graph of drivers with numbers&#10;&#10;Description automatically generated with medium confidence">
            <a:extLst>
              <a:ext uri="{FF2B5EF4-FFF2-40B4-BE49-F238E27FC236}">
                <a16:creationId xmlns:a16="http://schemas.microsoft.com/office/drawing/2014/main" id="{018989E0-8629-2104-3D73-2B1156560A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31304" y="1690688"/>
            <a:ext cx="5688496" cy="3816795"/>
          </a:xfrm>
        </p:spPr>
      </p:pic>
      <p:pic>
        <p:nvPicPr>
          <p:cNvPr id="23" name="Content Placeholder 22" descr="A graph of drivers by total&#10;&#10;Description automatically generated">
            <a:extLst>
              <a:ext uri="{FF2B5EF4-FFF2-40B4-BE49-F238E27FC236}">
                <a16:creationId xmlns:a16="http://schemas.microsoft.com/office/drawing/2014/main" id="{E02434FC-FD65-48E2-A2CF-25FBF32EA0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1690689"/>
            <a:ext cx="5181600" cy="3553970"/>
          </a:xfrm>
        </p:spPr>
      </p:pic>
    </p:spTree>
    <p:extLst>
      <p:ext uri="{BB962C8B-B14F-4D97-AF65-F5344CB8AC3E}">
        <p14:creationId xmlns:p14="http://schemas.microsoft.com/office/powerpoint/2010/main" val="1934350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DF515F-FDB4-A9D9-79EF-28BA2E090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/>
              <a:t>EDA(2)</a:t>
            </a:r>
          </a:p>
        </p:txBody>
      </p:sp>
      <p:pic>
        <p:nvPicPr>
          <p:cNvPr id="8" name="Content Placeholder 5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089522D1-26B0-67F1-D763-D4084F483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8" y="320040"/>
            <a:ext cx="5773721" cy="4344725"/>
          </a:xfrm>
          <a:prstGeom prst="rect">
            <a:avLst/>
          </a:prstGeom>
        </p:spPr>
      </p:pic>
      <p:pic>
        <p:nvPicPr>
          <p:cNvPr id="6" name="Content Placeholder 5" descr="A graph with colorful lines&#10;&#10;Description automatically generated">
            <a:extLst>
              <a:ext uri="{FF2B5EF4-FFF2-40B4-BE49-F238E27FC236}">
                <a16:creationId xmlns:a16="http://schemas.microsoft.com/office/drawing/2014/main" id="{92C28600-5C6B-6D05-67E3-8866E9BCD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33537" y="424070"/>
            <a:ext cx="5692119" cy="3816625"/>
          </a:xfrm>
          <a:prstGeom prst="rect">
            <a:avLst/>
          </a:prstGeom>
        </p:spPr>
      </p:pic>
      <p:sp>
        <p:nvSpPr>
          <p:cNvPr id="26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AFF638-A464-3AC9-7B6E-67FC09879B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33999" y="4440365"/>
            <a:ext cx="6214871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Hamilton has scored the most points for Mclaren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Followed closely by Verstappen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Ferrari leads the constructors with more wins, thanks to the number of racers that use Ferrari.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6658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80003">
                <a:alpha val="11658"/>
                <a:lumMod val="18000"/>
                <a:lumOff val="82000"/>
              </a:srgbClr>
            </a:gs>
            <a:gs pos="74000">
              <a:srgbClr val="C00000">
                <a:alpha val="43873"/>
                <a:lumMod val="87000"/>
                <a:lumOff val="13000"/>
              </a:srgbClr>
            </a:gs>
            <a:gs pos="83000">
              <a:srgbClr val="C00000">
                <a:alpha val="43608"/>
                <a:lumMod val="62000"/>
                <a:lumOff val="38000"/>
              </a:srgbClr>
            </a:gs>
            <a:gs pos="100000">
              <a:srgbClr val="C00000">
                <a:alpha val="44404"/>
                <a:lumMod val="85000"/>
                <a:lumOff val="15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9B1675-280B-23CD-488B-AC618867D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910" y="138054"/>
            <a:ext cx="1179262" cy="670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500" b="1" kern="1200" dirty="0">
                <a:solidFill>
                  <a:schemeClr val="tx1"/>
                </a:solidFill>
                <a:latin typeface="+mn-lt"/>
              </a:rPr>
              <a:t>EDA(3)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C48B8A-051C-1E67-27CF-34DA8431E1BA}"/>
              </a:ext>
            </a:extLst>
          </p:cNvPr>
          <p:cNvSpPr txBox="1"/>
          <p:nvPr/>
        </p:nvSpPr>
        <p:spPr>
          <a:xfrm>
            <a:off x="596348" y="4916558"/>
            <a:ext cx="7336097" cy="9226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lang="en-US" sz="2000" kern="1200" dirty="0">
                <a:solidFill>
                  <a:schemeClr val="bg1"/>
                </a:solidFill>
                <a:latin typeface="+mn-lt"/>
              </a:rPr>
              <a:t>win rates of top 5 drivers</a:t>
            </a:r>
            <a:endParaRPr lang="en-US" sz="2000" kern="12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lang="en-US" sz="2000" kern="1200" dirty="0">
                <a:solidFill>
                  <a:schemeClr val="bg1"/>
                </a:solidFill>
                <a:latin typeface="+mn-lt"/>
              </a:rPr>
              <a:t>points scored by top 10 constructors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lang="en-US" sz="2000" kern="1200" dirty="0">
                <a:solidFill>
                  <a:schemeClr val="bg1"/>
                </a:solidFill>
                <a:latin typeface="+mn-lt"/>
              </a:rPr>
              <a:t>Points scored by Top 10 drivers</a:t>
            </a:r>
            <a:br>
              <a:rPr lang="en-US" sz="2000" b="1" dirty="0"/>
            </a:br>
            <a:endParaRPr lang="en-US" sz="2000" b="1" dirty="0"/>
          </a:p>
        </p:txBody>
      </p:sp>
      <p:pic>
        <p:nvPicPr>
          <p:cNvPr id="6" name="Content Placeholder 5" descr="A graph of a number of points&#10;&#10;Description automatically generated with medium confidence">
            <a:extLst>
              <a:ext uri="{FF2B5EF4-FFF2-40B4-BE49-F238E27FC236}">
                <a16:creationId xmlns:a16="http://schemas.microsoft.com/office/drawing/2014/main" id="{33283B4F-250B-DC37-BF7E-220C2D038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436" y="889924"/>
            <a:ext cx="4591510" cy="3615815"/>
          </a:xfrm>
          <a:prstGeom prst="rect">
            <a:avLst/>
          </a:prstGeom>
        </p:spPr>
      </p:pic>
      <p:pic>
        <p:nvPicPr>
          <p:cNvPr id="3" name="Content Placeholder 5" descr="A graph of a number of drivers&#10;&#10;Description automatically generated">
            <a:extLst>
              <a:ext uri="{FF2B5EF4-FFF2-40B4-BE49-F238E27FC236}">
                <a16:creationId xmlns:a16="http://schemas.microsoft.com/office/drawing/2014/main" id="{440446AC-1A92-DA18-28F6-E8424164C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971" y="1082621"/>
            <a:ext cx="3956246" cy="3148847"/>
          </a:xfrm>
          <a:prstGeom prst="rect">
            <a:avLst/>
          </a:prstGeom>
        </p:spPr>
      </p:pic>
      <p:pic>
        <p:nvPicPr>
          <p:cNvPr id="7" name="Content Placeholder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77381B9F-7AC5-A5F7-A059-B4A52B1269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5217" y="1308464"/>
            <a:ext cx="3981047" cy="269716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3FC4C9A-7760-08E3-AE1B-B5EBEC35F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13840" y="4005625"/>
            <a:ext cx="706665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260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B1BC9-4133-DFA8-5984-6228D107D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223" y="180365"/>
            <a:ext cx="6634438" cy="681797"/>
          </a:xfrm>
        </p:spPr>
        <p:txBody>
          <a:bodyPr>
            <a:normAutofit fontScale="90000"/>
          </a:bodyPr>
          <a:lstStyle/>
          <a:p>
            <a:r>
              <a:rPr lang="en-NG" b="1"/>
              <a:t>Correlation Matrix/PairPlots</a:t>
            </a:r>
            <a:endParaRPr lang="en-NG" b="1" dirty="0"/>
          </a:p>
        </p:txBody>
      </p:sp>
      <p:pic>
        <p:nvPicPr>
          <p:cNvPr id="9" name="Content Placeholder 8" descr="A graph of a graph with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062ABD98-041E-3947-0886-6676A82C83F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31617" y="1085632"/>
            <a:ext cx="5602643" cy="3581297"/>
          </a:xfrm>
        </p:spPr>
      </p:pic>
      <p:pic>
        <p:nvPicPr>
          <p:cNvPr id="29" name="Content Placeholder 28" descr="A screenshot of a graph&#10;&#10;Description automatically generated">
            <a:extLst>
              <a:ext uri="{FF2B5EF4-FFF2-40B4-BE49-F238E27FC236}">
                <a16:creationId xmlns:a16="http://schemas.microsoft.com/office/drawing/2014/main" id="{D5845CE1-0A2A-1DB8-65BD-EE6E12E6C40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5991858" y="2150017"/>
            <a:ext cx="5696559" cy="416113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7285A8C-A71F-01C6-0785-82BDE88EE5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7740" y="1094133"/>
            <a:ext cx="5602643" cy="823912"/>
          </a:xfrm>
        </p:spPr>
        <p:txBody>
          <a:bodyPr>
            <a:noAutofit/>
          </a:bodyPr>
          <a:lstStyle/>
          <a:p>
            <a:r>
              <a:rPr lang="en-NG" sz="1600" b="0"/>
              <a:t>Pairplots with diagonal and off-diagonal plots showing relationship bewteen variables</a:t>
            </a:r>
            <a:endParaRPr lang="en-NG" sz="1600" b="0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72A6993-AE8E-C90C-CB14-2550AB070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1617" y="4666929"/>
            <a:ext cx="5173317" cy="1707460"/>
          </a:xfrm>
        </p:spPr>
        <p:txBody>
          <a:bodyPr>
            <a:normAutofit fontScale="25000" lnSpcReduction="20000"/>
          </a:bodyPr>
          <a:lstStyle/>
          <a:p>
            <a:r>
              <a:rPr lang="en-NG" sz="7200"/>
              <a:t>Correlation Matrix for results:</a:t>
            </a:r>
          </a:p>
          <a:p>
            <a:r>
              <a:rPr lang="en-NG" sz="7200" b="0"/>
              <a:t>High correlation between results and race</a:t>
            </a:r>
          </a:p>
          <a:p>
            <a:r>
              <a:rPr lang="en-NG" sz="7200" b="0"/>
              <a:t>Moderate correlation between driverId and constructorId(0.44)</a:t>
            </a:r>
          </a:p>
          <a:p>
            <a:r>
              <a:rPr lang="en-GB" sz="7200" b="0"/>
              <a:t>L</a:t>
            </a:r>
            <a:r>
              <a:rPr lang="en-NG" sz="7200" b="0"/>
              <a:t>ow correlation between grid and other variables(0)</a:t>
            </a:r>
            <a:endParaRPr lang="en-NG" sz="7200" b="0" dirty="0"/>
          </a:p>
        </p:txBody>
      </p:sp>
    </p:spTree>
    <p:extLst>
      <p:ext uri="{BB962C8B-B14F-4D97-AF65-F5344CB8AC3E}">
        <p14:creationId xmlns:p14="http://schemas.microsoft.com/office/powerpoint/2010/main" val="3581799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7A3E8-3CF4-EC64-3134-AE142E208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382" y="333513"/>
            <a:ext cx="7325139" cy="594139"/>
          </a:xfrm>
        </p:spPr>
        <p:txBody>
          <a:bodyPr>
            <a:noAutofit/>
          </a:bodyPr>
          <a:lstStyle/>
          <a:p>
            <a:r>
              <a:rPr lang="en-US" sz="2400" b="1" dirty="0"/>
              <a:t>Correlation between Pit Stop and Race Position Order</a:t>
            </a:r>
            <a:endParaRPr lang="en-NG" sz="2400" b="1" dirty="0"/>
          </a:p>
        </p:txBody>
      </p:sp>
      <p:pic>
        <p:nvPicPr>
          <p:cNvPr id="5" name="Content Placeholder 4" descr="A graph with blue dots and a red line&#10;&#10;Description automatically generated">
            <a:extLst>
              <a:ext uri="{FF2B5EF4-FFF2-40B4-BE49-F238E27FC236}">
                <a16:creationId xmlns:a16="http://schemas.microsoft.com/office/drawing/2014/main" id="{AB113953-D896-F30B-F66B-D437780269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16487" y="1056998"/>
            <a:ext cx="6839202" cy="444265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16D2174-0DBF-742C-6F86-A1A569E224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056998"/>
            <a:ext cx="5006009" cy="5012497"/>
          </a:xfrm>
        </p:spPr>
        <p:txBody>
          <a:bodyPr>
            <a:noAutofit/>
          </a:bodyPr>
          <a:lstStyle/>
          <a:p>
            <a:pPr marL="228600">
              <a:lnSpc>
                <a:spcPct val="115000"/>
              </a:lnSpc>
              <a:spcAft>
                <a:spcPts val="800"/>
              </a:spcAft>
            </a:pPr>
            <a:r>
              <a:rPr lang="en-NG" sz="1600" b="1" u="sng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Key Observations:</a:t>
            </a:r>
          </a:p>
          <a:p>
            <a:pPr marL="342900" lvl="0" indent="-342900">
              <a:lnSpc>
                <a:spcPct val="115000"/>
              </a:lnSpc>
              <a:buFont typeface="Aptos" panose="020B0004020202020204" pitchFamily="34" charset="0"/>
              <a:buChar char="-"/>
            </a:pPr>
            <a:r>
              <a:rPr lang="en-NG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Negative Correlation: There is a slight negative correlation, as suggested by the downward slope of the red trend line.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Aptos" panose="020B0004020202020204" pitchFamily="34" charset="0"/>
              <a:buChar char="-"/>
            </a:pPr>
            <a:r>
              <a:rPr lang="en-NG" sz="16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</a:t>
            </a:r>
            <a:r>
              <a:rPr lang="en-NG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horter average pit stop durations are generally associated with better race positions (lower position order).</a:t>
            </a:r>
          </a:p>
          <a:p>
            <a:pPr marL="228600">
              <a:lnSpc>
                <a:spcPct val="115000"/>
              </a:lnSpc>
              <a:spcAft>
                <a:spcPts val="800"/>
              </a:spcAft>
            </a:pPr>
            <a:r>
              <a:rPr lang="en-NG" sz="1600" b="1" i="1" u="sng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 Distribution:</a:t>
            </a:r>
            <a:endParaRPr lang="en-NG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Aptos" panose="020B0004020202020204" pitchFamily="34" charset="0"/>
              <a:buChar char="-"/>
            </a:pPr>
            <a:r>
              <a:rPr lang="en-NG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Many data points are clustered around shorter pit stop durations (close to 0), indicating that most pit stops are relatively quick.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Aptos" panose="020B0004020202020204" pitchFamily="34" charset="0"/>
              <a:buChar char="-"/>
            </a:pPr>
            <a:r>
              <a:rPr lang="en-NG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There is a wide spread of race position orders for short pit stops, showing variability in race outcomes despite quick stops.</a:t>
            </a:r>
          </a:p>
          <a:p>
            <a:endParaRPr lang="en-NG" sz="1600" dirty="0"/>
          </a:p>
        </p:txBody>
      </p:sp>
    </p:spTree>
    <p:extLst>
      <p:ext uri="{BB962C8B-B14F-4D97-AF65-F5344CB8AC3E}">
        <p14:creationId xmlns:p14="http://schemas.microsoft.com/office/powerpoint/2010/main" val="3812376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4D87E-568A-4CFA-1C48-4AEC31DBF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000" y="361702"/>
            <a:ext cx="3723394" cy="65871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600" b="1" i="0" kern="120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  <a:t>Top 5 Drivers by Win Rate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615FD-A7CB-6D4E-F38B-AE526C5EB7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9513" y="1228173"/>
            <a:ext cx="4077068" cy="126809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/>
            <a:r>
              <a:rPr lang="en-US" sz="1800" b="0" i="0" dirty="0">
                <a:effectLst/>
                <a:highlight>
                  <a:srgbClr val="FFFFFF"/>
                </a:highlight>
              </a:rPr>
              <a:t>Top 5 Drivers by Win Rate</a:t>
            </a:r>
          </a:p>
          <a:p>
            <a:r>
              <a:rPr lang="en-US" sz="1800" b="0" i="0" dirty="0">
                <a:effectLst/>
                <a:highlight>
                  <a:srgbClr val="FFFFFF"/>
                </a:highlight>
              </a:rPr>
              <a:t>Identified the top 5 drivers based on win rate.</a:t>
            </a:r>
          </a:p>
          <a:p>
            <a:r>
              <a:rPr lang="en-US" sz="1800" b="0" i="0" dirty="0">
                <a:effectLst/>
                <a:highlight>
                  <a:srgbClr val="FFFFFF"/>
                </a:highlight>
              </a:rPr>
              <a:t>Displayed driver details (name, total wins, total races, win rate, age).</a:t>
            </a:r>
          </a:p>
          <a:p>
            <a:endParaRPr lang="en-US" sz="18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615" y="197110"/>
            <a:ext cx="2020824" cy="2020824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 person in a sports uniform&#10;&#10;Description automatically generated">
            <a:extLst>
              <a:ext uri="{FF2B5EF4-FFF2-40B4-BE49-F238E27FC236}">
                <a16:creationId xmlns:a16="http://schemas.microsoft.com/office/drawing/2014/main" id="{C80F2A91-568F-E68C-03E6-04C998B79F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6639" r="6639"/>
          <a:stretch/>
        </p:blipFill>
        <p:spPr>
          <a:xfrm>
            <a:off x="5549615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-1626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1428" y="2550745"/>
            <a:ext cx="3072384" cy="3072384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 descr="A person in a red suit holding a helmet&#10;&#10;Description automatically generated">
            <a:extLst>
              <a:ext uri="{FF2B5EF4-FFF2-40B4-BE49-F238E27FC236}">
                <a16:creationId xmlns:a16="http://schemas.microsoft.com/office/drawing/2014/main" id="{41EDD564-A02B-E377-7B61-7215085172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" b="19922"/>
          <a:stretch/>
        </p:blipFill>
        <p:spPr>
          <a:xfrm>
            <a:off x="6129415" y="2414572"/>
            <a:ext cx="3272382" cy="3272382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</p:spPr>
      </p:pic>
      <p:pic>
        <p:nvPicPr>
          <p:cNvPr id="14" name="Picture 13" descr="A person in a race car jacket&#10;&#10;Description automatically generated">
            <a:extLst>
              <a:ext uri="{FF2B5EF4-FFF2-40B4-BE49-F238E27FC236}">
                <a16:creationId xmlns:a16="http://schemas.microsoft.com/office/drawing/2014/main" id="{80A03607-D6F4-C636-46D6-2C849F3A71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2" b="16143"/>
          <a:stretch/>
        </p:blipFill>
        <p:spPr>
          <a:xfrm>
            <a:off x="8597461" y="537717"/>
            <a:ext cx="3432059" cy="2877959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3162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person in a red jacket&#10;&#10;Description automatically generated">
            <a:extLst>
              <a:ext uri="{FF2B5EF4-FFF2-40B4-BE49-F238E27FC236}">
                <a16:creationId xmlns:a16="http://schemas.microsoft.com/office/drawing/2014/main" id="{E9FAAD3F-3366-2F55-22F6-7E3661E6E0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" b="29417"/>
          <a:stretch/>
        </p:blipFill>
        <p:spPr>
          <a:xfrm>
            <a:off x="2547297" y="4741328"/>
            <a:ext cx="3950208" cy="2088462"/>
          </a:xfrm>
          <a:custGeom>
            <a:avLst/>
            <a:gdLst/>
            <a:ahLst/>
            <a:cxnLst/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A person in a yellow race suit&#10;&#10;Description automatically generated">
            <a:extLst>
              <a:ext uri="{FF2B5EF4-FFF2-40B4-BE49-F238E27FC236}">
                <a16:creationId xmlns:a16="http://schemas.microsoft.com/office/drawing/2014/main" id="{49F3EA71-D778-9084-4ADF-36F416330D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" b="14237"/>
          <a:stretch/>
        </p:blipFill>
        <p:spPr>
          <a:xfrm>
            <a:off x="9044445" y="4646523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</p:spPr>
      </p:pic>
      <p:pic>
        <p:nvPicPr>
          <p:cNvPr id="4" name="Content Placeholder 5" descr="A graph of a number of drivers&#10;&#10;Description automatically generated">
            <a:extLst>
              <a:ext uri="{FF2B5EF4-FFF2-40B4-BE49-F238E27FC236}">
                <a16:creationId xmlns:a16="http://schemas.microsoft.com/office/drawing/2014/main" id="{73CD53FC-6FEF-9B7D-9ABD-5D6CF7975F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728" y="2496265"/>
            <a:ext cx="4281112" cy="215025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31CF787-A098-370B-8DDA-D0A937DAAA55}"/>
              </a:ext>
            </a:extLst>
          </p:cNvPr>
          <p:cNvSpPr/>
          <p:nvPr/>
        </p:nvSpPr>
        <p:spPr>
          <a:xfrm>
            <a:off x="5487190" y="-47058"/>
            <a:ext cx="192462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3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Hamilton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7FA6CC-8A0C-E2D5-BDF3-8738A5EDAA9D}"/>
              </a:ext>
            </a:extLst>
          </p:cNvPr>
          <p:cNvSpPr/>
          <p:nvPr/>
        </p:nvSpPr>
        <p:spPr>
          <a:xfrm>
            <a:off x="9265399" y="69314"/>
            <a:ext cx="253660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3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Verstappen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82FDE0-953E-0F1B-23C0-BEA376F998FB}"/>
              </a:ext>
            </a:extLst>
          </p:cNvPr>
          <p:cNvSpPr/>
          <p:nvPr/>
        </p:nvSpPr>
        <p:spPr>
          <a:xfrm>
            <a:off x="5180439" y="2867891"/>
            <a:ext cx="1390944" cy="58200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3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Prost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9ACD42-882E-466D-1FB4-17776E99E8BB}"/>
              </a:ext>
            </a:extLst>
          </p:cNvPr>
          <p:cNvSpPr/>
          <p:nvPr/>
        </p:nvSpPr>
        <p:spPr>
          <a:xfrm>
            <a:off x="8181475" y="6075648"/>
            <a:ext cx="1390944" cy="58200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3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Vettel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68EF6F-6A64-04BE-C5E9-6C49304D7C70}"/>
              </a:ext>
            </a:extLst>
          </p:cNvPr>
          <p:cNvSpPr/>
          <p:nvPr/>
        </p:nvSpPr>
        <p:spPr>
          <a:xfrm>
            <a:off x="3415038" y="5134091"/>
            <a:ext cx="284287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3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Schumacher</a:t>
            </a:r>
          </a:p>
        </p:txBody>
      </p:sp>
    </p:spTree>
    <p:extLst>
      <p:ext uri="{BB962C8B-B14F-4D97-AF65-F5344CB8AC3E}">
        <p14:creationId xmlns:p14="http://schemas.microsoft.com/office/powerpoint/2010/main" val="3163009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1019</Words>
  <Application>Microsoft Macintosh PowerPoint</Application>
  <PresentationFormat>Widescreen</PresentationFormat>
  <Paragraphs>110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Aptos</vt:lpstr>
      <vt:lpstr>Aptos Display</vt:lpstr>
      <vt:lpstr>Arial</vt:lpstr>
      <vt:lpstr>Calibri</vt:lpstr>
      <vt:lpstr>ui-sans-serif</vt:lpstr>
      <vt:lpstr>Wingdings</vt:lpstr>
      <vt:lpstr>Office Theme</vt:lpstr>
      <vt:lpstr>Decision Modeling for Formula 1 datasets</vt:lpstr>
      <vt:lpstr>Objectives</vt:lpstr>
      <vt:lpstr>PowerPoint Presentation</vt:lpstr>
      <vt:lpstr>EDA(1)</vt:lpstr>
      <vt:lpstr>EDA(2)</vt:lpstr>
      <vt:lpstr>EDA(3)</vt:lpstr>
      <vt:lpstr>Correlation Matrix/PairPlots</vt:lpstr>
      <vt:lpstr>Correlation between Pit Stop and Race Position Order</vt:lpstr>
      <vt:lpstr>Top 5 Drivers by Win Rate</vt:lpstr>
      <vt:lpstr>Linear Regression Model</vt:lpstr>
      <vt:lpstr>Model Coefficients/Performance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Ameti'obong Usifoh</dc:creator>
  <cp:lastModifiedBy>Ameti'obong Usifoh</cp:lastModifiedBy>
  <cp:revision>2</cp:revision>
  <dcterms:created xsi:type="dcterms:W3CDTF">2024-06-03T18:03:32Z</dcterms:created>
  <dcterms:modified xsi:type="dcterms:W3CDTF">2024-06-04T19:53:49Z</dcterms:modified>
</cp:coreProperties>
</file>